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95" r:id="rId3"/>
    <p:sldId id="397" r:id="rId4"/>
    <p:sldId id="352" r:id="rId5"/>
    <p:sldId id="385" r:id="rId6"/>
    <p:sldId id="386" r:id="rId7"/>
    <p:sldId id="387" r:id="rId8"/>
    <p:sldId id="388" r:id="rId9"/>
    <p:sldId id="398" r:id="rId10"/>
    <p:sldId id="399" r:id="rId11"/>
    <p:sldId id="383" r:id="rId12"/>
    <p:sldId id="370" r:id="rId13"/>
    <p:sldId id="349" r:id="rId14"/>
    <p:sldId id="350" r:id="rId15"/>
    <p:sldId id="379" r:id="rId16"/>
    <p:sldId id="402" r:id="rId17"/>
    <p:sldId id="405" r:id="rId18"/>
    <p:sldId id="407" r:id="rId19"/>
    <p:sldId id="406" r:id="rId20"/>
    <p:sldId id="408" r:id="rId21"/>
    <p:sldId id="409" r:id="rId22"/>
    <p:sldId id="411" r:id="rId23"/>
    <p:sldId id="413" r:id="rId24"/>
    <p:sldId id="415" r:id="rId25"/>
    <p:sldId id="414" r:id="rId26"/>
    <p:sldId id="417" r:id="rId27"/>
    <p:sldId id="418" r:id="rId28"/>
    <p:sldId id="419" r:id="rId29"/>
    <p:sldId id="420" r:id="rId30"/>
    <p:sldId id="421" r:id="rId31"/>
    <p:sldId id="423" r:id="rId32"/>
    <p:sldId id="425" r:id="rId33"/>
    <p:sldId id="426" r:id="rId34"/>
    <p:sldId id="401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89" autoAdjust="0"/>
  </p:normalViewPr>
  <p:slideViewPr>
    <p:cSldViewPr>
      <p:cViewPr>
        <p:scale>
          <a:sx n="67" d="100"/>
          <a:sy n="67" d="100"/>
        </p:scale>
        <p:origin x="-6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C0175-0BE8-41FF-B451-5BF3899C4BB9}" type="datetimeFigureOut">
              <a:rPr lang="tr-TR" smtClean="0"/>
              <a:pPr/>
              <a:t>10.03.2015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8ACC-27B5-444E-B4C5-E375D02230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259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C6DD-6105-4C5B-BA4A-8EFA66941186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31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11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9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57592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0689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63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36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1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6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4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8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7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6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30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909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7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3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2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7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3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46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41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16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5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F03BA9-C11C-4749-886D-4D071EDBC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E25C7C-9D2C-FF49-8169-60E26326A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3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388C-8D0C-4C20-8444-86CCF14F80D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414A-66BF-409C-86B7-D9F205DA634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6741368"/>
          </a:xfrm>
          <a:blipFill dpi="0" rotWithShape="1">
            <a:blip r:embed="rId3" cstate="print">
              <a:alphaModFix amt="7000"/>
            </a:blip>
            <a:srcRect/>
            <a:stretch>
              <a:fillRect/>
            </a:stretch>
          </a:blip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 defTabSz="457200">
              <a:spcBef>
                <a:spcPct val="20000"/>
              </a:spcBef>
            </a:pPr>
            <a:r>
              <a:rPr lang="tr-TR" smtClean="0"/>
              <a:t>MADDE </a:t>
            </a:r>
            <a:r>
              <a:rPr lang="tr-TR" smtClean="0"/>
              <a:t>BAĞIMLILIĞINDA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TEDAVİ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en-US" sz="3200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Dr</a:t>
            </a:r>
            <a:r>
              <a:rPr lang="en-US" sz="32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. </a:t>
            </a:r>
            <a:r>
              <a:rPr lang="tr-TR" sz="3200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Serdar </a:t>
            </a:r>
            <a:r>
              <a:rPr lang="tr-TR" sz="3200" dirty="0" err="1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Nurmedov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5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6860"/>
            <a:ext cx="8349742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BAĞIMLILIK TEDAVİSİ</a:t>
            </a:r>
            <a:endParaRPr lang="tr-TR"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1. Rutin </a:t>
            </a:r>
            <a:r>
              <a:rPr lang="tr-TR" dirty="0"/>
              <a:t>tarama</a:t>
            </a:r>
          </a:p>
          <a:p>
            <a:pPr marL="0" indent="0">
              <a:buNone/>
            </a:pPr>
            <a:r>
              <a:rPr lang="tr-TR" dirty="0"/>
              <a:t>2. Koruyucu hizmet</a:t>
            </a:r>
          </a:p>
          <a:p>
            <a:pPr marL="0" indent="0">
              <a:buNone/>
            </a:pPr>
            <a:r>
              <a:rPr lang="tr-TR" dirty="0"/>
              <a:t>3. Erken tanı</a:t>
            </a:r>
          </a:p>
          <a:p>
            <a:pPr marL="0" indent="0">
              <a:buNone/>
            </a:pPr>
            <a:r>
              <a:rPr lang="tr-TR" dirty="0"/>
              <a:t>4. Danışmanlık</a:t>
            </a:r>
          </a:p>
          <a:p>
            <a:pPr marL="0" indent="0">
              <a:buNone/>
            </a:pPr>
            <a:r>
              <a:rPr lang="tr-TR" dirty="0"/>
              <a:t>5. Tedaviye yönlendirme</a:t>
            </a:r>
          </a:p>
          <a:p>
            <a:pPr marL="0" indent="0">
              <a:buNone/>
            </a:pPr>
            <a:r>
              <a:rPr lang="tr-TR" dirty="0"/>
              <a:t>6. Komplikasyonların tedavisi</a:t>
            </a:r>
          </a:p>
          <a:p>
            <a:pPr marL="0" indent="0">
              <a:buNone/>
            </a:pPr>
            <a:r>
              <a:rPr lang="tr-TR" dirty="0"/>
              <a:t>7. Acil müdahale</a:t>
            </a:r>
          </a:p>
          <a:p>
            <a:pPr marL="0" indent="0">
              <a:buNone/>
            </a:pPr>
            <a:r>
              <a:rPr lang="tr-TR" dirty="0"/>
              <a:t>8. </a:t>
            </a:r>
            <a:r>
              <a:rPr lang="tr-TR" dirty="0" err="1"/>
              <a:t>Entoksikasyon</a:t>
            </a:r>
            <a:r>
              <a:rPr lang="tr-TR" dirty="0"/>
              <a:t> tedavisi</a:t>
            </a:r>
          </a:p>
          <a:p>
            <a:pPr marL="0" indent="0">
              <a:buNone/>
            </a:pPr>
            <a:r>
              <a:rPr lang="tr-TR" dirty="0"/>
              <a:t>9. Yoksunluk tedavisi</a:t>
            </a:r>
          </a:p>
          <a:p>
            <a:pPr marL="0" indent="0">
              <a:buNone/>
            </a:pPr>
            <a:r>
              <a:rPr lang="tr-TR" dirty="0"/>
              <a:t>10. İzleme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onurnoyan\Desktop\sunum tedavi bursa\tedavi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8" t="3538" r="3391" b="3785"/>
          <a:stretch/>
        </p:blipFill>
        <p:spPr bwMode="auto">
          <a:xfrm>
            <a:off x="1403648" y="1412776"/>
            <a:ext cx="6348896" cy="491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246860"/>
            <a:ext cx="8349742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TEDAVİ </a:t>
            </a:r>
            <a:endParaRPr lang="tr-TR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6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6860"/>
            <a:ext cx="8349742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>
                <a:solidFill>
                  <a:srgbClr val="FF0000"/>
                </a:solidFill>
              </a:rPr>
              <a:t>Kısa Girişim </a:t>
            </a:r>
            <a:r>
              <a:rPr lang="tr-TR" b="1" i="1" dirty="0" smtClean="0">
                <a:solidFill>
                  <a:srgbClr val="FF0000"/>
                </a:solidFill>
              </a:rPr>
              <a:t>yöntemleri</a:t>
            </a:r>
            <a:endParaRPr lang="tr-TR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Kişiye </a:t>
            </a:r>
            <a:r>
              <a:rPr lang="tr-TR" dirty="0"/>
              <a:t>yaşadığı sorun hakkında bilgi vermek</a:t>
            </a:r>
          </a:p>
          <a:p>
            <a:pPr marL="0" indent="0">
              <a:buNone/>
            </a:pPr>
            <a:r>
              <a:rPr lang="tr-TR" dirty="0"/>
              <a:t>ve değişmesine yardımcı olmak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Özellikle </a:t>
            </a:r>
            <a:r>
              <a:rPr lang="tr-TR" dirty="0"/>
              <a:t>sigara ve </a:t>
            </a:r>
            <a:r>
              <a:rPr lang="tr-TR" dirty="0" smtClean="0"/>
              <a:t>alkol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618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6860"/>
            <a:ext cx="8349742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Hastaneye yatırma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Ayaktan </a:t>
            </a:r>
            <a:r>
              <a:rPr lang="tr-TR" dirty="0"/>
              <a:t>izlenmesi güç olanların </a:t>
            </a:r>
            <a:endParaRPr lang="tr-TR" dirty="0" smtClean="0"/>
          </a:p>
          <a:p>
            <a:r>
              <a:rPr lang="tr-TR" dirty="0" smtClean="0"/>
              <a:t>Ulaşımı </a:t>
            </a:r>
            <a:r>
              <a:rPr lang="tr-TR" dirty="0"/>
              <a:t>kolay olmayan</a:t>
            </a:r>
            <a:r>
              <a:rPr lang="tr-TR" dirty="0" smtClean="0"/>
              <a:t>, </a:t>
            </a:r>
          </a:p>
          <a:p>
            <a:r>
              <a:rPr lang="tr-TR" dirty="0"/>
              <a:t>D</a:t>
            </a:r>
            <a:r>
              <a:rPr lang="tr-TR" dirty="0" smtClean="0"/>
              <a:t>ışarıda </a:t>
            </a:r>
            <a:r>
              <a:rPr lang="tr-TR" dirty="0"/>
              <a:t>madde kullanım olasılığı yüksek olan</a:t>
            </a:r>
            <a:r>
              <a:rPr lang="tr-TR" dirty="0" smtClean="0"/>
              <a:t>,</a:t>
            </a:r>
          </a:p>
          <a:p>
            <a:r>
              <a:rPr lang="tr-TR" dirty="0"/>
              <a:t>F</a:t>
            </a:r>
            <a:r>
              <a:rPr lang="tr-TR" dirty="0" smtClean="0"/>
              <a:t>iziksel </a:t>
            </a:r>
            <a:r>
              <a:rPr lang="tr-TR" dirty="0"/>
              <a:t>ve ruhsal rahatsızlıkları olan</a:t>
            </a:r>
            <a:r>
              <a:rPr lang="tr-TR" dirty="0" smtClean="0"/>
              <a:t>, </a:t>
            </a:r>
          </a:p>
          <a:p>
            <a:r>
              <a:rPr lang="tr-TR" dirty="0"/>
              <a:t>K</a:t>
            </a:r>
            <a:r>
              <a:rPr lang="tr-TR" dirty="0" smtClean="0"/>
              <a:t>ullandığı </a:t>
            </a:r>
            <a:r>
              <a:rPr lang="tr-TR" dirty="0"/>
              <a:t>maddeye karşı tolerans gelişmiş ve bırakma döneminde önemli </a:t>
            </a:r>
            <a:r>
              <a:rPr lang="tr-TR" dirty="0" smtClean="0"/>
              <a:t>fiziksel komplikasyonlar </a:t>
            </a:r>
            <a:r>
              <a:rPr lang="tr-TR" dirty="0"/>
              <a:t>yaşayacağı düşünülen kişilerin hastaneye yatırılması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10167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6860"/>
            <a:ext cx="8349742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MADDE BAĞIMLILIĞINDA</a:t>
            </a:r>
            <a:br>
              <a:rPr lang="tr-TR" dirty="0" smtClean="0"/>
            </a:br>
            <a:r>
              <a:rPr lang="tr-TR" dirty="0" smtClean="0"/>
              <a:t>TEDAVİ</a:t>
            </a:r>
            <a:endParaRPr lang="tr-TR"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21" b="173"/>
          <a:stretch/>
        </p:blipFill>
        <p:spPr>
          <a:xfrm>
            <a:off x="755576" y="1556792"/>
            <a:ext cx="7715200" cy="5149686"/>
          </a:xfrm>
        </p:spPr>
      </p:pic>
    </p:spTree>
    <p:extLst>
      <p:ext uri="{BB962C8B-B14F-4D97-AF65-F5344CB8AC3E}">
        <p14:creationId xmlns:p14="http://schemas.microsoft.com/office/powerpoint/2010/main" xmlns="" val="25632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MADDE BAĞIMLILIĞINDA GENEL PRENSİPLER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tr-TR" dirty="0"/>
              <a:t>İlaçların etkili olduğu semptomlar</a:t>
            </a:r>
          </a:p>
          <a:p>
            <a:pPr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dirty="0" smtClean="0"/>
              <a:t>			Yoksunluk </a:t>
            </a:r>
            <a:r>
              <a:rPr lang="tr-TR" dirty="0"/>
              <a:t>Belirtileri	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dirty="0" smtClean="0"/>
              <a:t>			Aşerme </a:t>
            </a:r>
            <a:r>
              <a:rPr lang="tr-TR" dirty="0"/>
              <a:t>(</a:t>
            </a:r>
            <a:r>
              <a:rPr lang="tr-TR" dirty="0" err="1"/>
              <a:t>Craving</a:t>
            </a:r>
            <a:r>
              <a:rPr lang="tr-TR" dirty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dirty="0" smtClean="0"/>
              <a:t>			Psikiyatrik </a:t>
            </a:r>
            <a:r>
              <a:rPr lang="tr-TR" dirty="0"/>
              <a:t>Belirtiler (</a:t>
            </a:r>
            <a:r>
              <a:rPr lang="tr-TR" dirty="0" err="1" smtClean="0"/>
              <a:t>Duygudurum</a:t>
            </a:r>
            <a:r>
              <a:rPr lang="tr-TR" dirty="0" smtClean="0"/>
              <a:t> belirtileri, </a:t>
            </a:r>
            <a:r>
              <a:rPr lang="tr-TR" dirty="0"/>
              <a:t>Psikoz vb.)</a:t>
            </a: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2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r-TR" sz="3600" dirty="0" smtClean="0"/>
              <a:t>MADDE BAĞIMLILIĞINDA SPESİFİK TEDAVİLER</a:t>
            </a:r>
            <a:endParaRPr lang="en" sz="3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34472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 smtClean="0"/>
              <a:t>Olanlar</a:t>
            </a:r>
            <a:endParaRPr lang="tr-TR" b="1" dirty="0" smtClean="0"/>
          </a:p>
          <a:p>
            <a:pPr rtl="0">
              <a:spcBef>
                <a:spcPts val="0"/>
              </a:spcBef>
              <a:buNone/>
            </a:pPr>
            <a:endParaRPr lang="en" b="1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Alkol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Opioidler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Benzodiazepinler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Nikotin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 smtClean="0"/>
              <a:t>Olmayanlar</a:t>
            </a:r>
            <a:endParaRPr lang="tr-TR" b="1" dirty="0" smtClean="0"/>
          </a:p>
          <a:p>
            <a:pPr rtl="0">
              <a:spcBef>
                <a:spcPts val="0"/>
              </a:spcBef>
              <a:buNone/>
            </a:pPr>
            <a:endParaRPr lang="en" b="1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Kokain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Metamfetamin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Halisünojenler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Kannabinoidler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İnhalanlar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87643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Alkol Yoksunluğu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Delirium tremens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Epileptik nöbetler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Yoğun kullanıcılarda ani kesilmede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yoksunluğu öldürücü olabilir. </a:t>
            </a: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241867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dirty="0" smtClean="0"/>
              <a:t>ALKOL </a:t>
            </a:r>
            <a:r>
              <a:rPr lang="en" dirty="0" smtClean="0"/>
              <a:t>B</a:t>
            </a:r>
            <a:r>
              <a:rPr lang="tr-TR" dirty="0" smtClean="0"/>
              <a:t>AĞIMLILIĞI</a:t>
            </a:r>
            <a:r>
              <a:rPr lang="en" dirty="0" smtClean="0"/>
              <a:t>: </a:t>
            </a:r>
            <a:r>
              <a:rPr lang="tr-TR" dirty="0" smtClean="0"/>
              <a:t>AKUT YOKSUNLUK TEDAVİSİ</a:t>
            </a:r>
            <a:endParaRPr lang="en"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67544" y="2708920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Sıvı elektrolit dengesi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Hipogliseminin önlenmesi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Belirti şiddetine göre benzodiazepinler (IV, p.o.)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KC sorunları eşlik ediyorsa Lorazepam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Tiamin </a:t>
            </a:r>
            <a:r>
              <a:rPr lang="en" dirty="0" smtClean="0"/>
              <a:t> </a:t>
            </a:r>
            <a:r>
              <a:rPr lang="en" dirty="0"/>
              <a:t>replasmanı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118536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3200" dirty="0"/>
              <a:t>ALKOL </a:t>
            </a:r>
            <a:r>
              <a:rPr lang="en" sz="3200" dirty="0"/>
              <a:t>B</a:t>
            </a:r>
            <a:r>
              <a:rPr lang="tr-TR" sz="3200" dirty="0"/>
              <a:t>AĞIMLILIĞI</a:t>
            </a:r>
            <a:r>
              <a:rPr lang="en" sz="3200" dirty="0"/>
              <a:t>: </a:t>
            </a:r>
            <a:r>
              <a:rPr lang="en" sz="3200" dirty="0" smtClean="0"/>
              <a:t>N</a:t>
            </a:r>
            <a:r>
              <a:rPr lang="tr-TR" sz="3200" dirty="0" smtClean="0"/>
              <a:t>ÜKS ÖNLEME</a:t>
            </a:r>
            <a:endParaRPr lang="en" sz="3200"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Naltrekson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Mü ve Kappa opioid antagonisti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µ-opioid reseptörlerini bloke ederek alkolün ödüllendirici etkisini azaltır ve Nükleus Acumbens’te dopamin salınımını ve inhibitör GABAerjik outputu azaltır.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Alkole bağlı öforiyi, aşermeyi ve alkol içilen gün sayısını azaltır, </a:t>
            </a:r>
            <a:r>
              <a:rPr lang="en" sz="2400" dirty="0">
                <a:solidFill>
                  <a:schemeClr val="dk1"/>
                </a:solidFill>
              </a:rPr>
              <a:t>tam remisyon ardından kayma riskini %50 düşürür</a:t>
            </a: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76426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dirty="0" err="1" smtClean="0"/>
              <a:t>Etyoloji</a:t>
            </a:r>
            <a:r>
              <a:rPr lang="tr-TR" dirty="0" smtClean="0"/>
              <a:t>  </a:t>
            </a:r>
            <a:r>
              <a:rPr lang="tr-TR" sz="4800" b="1" u="sng" dirty="0" smtClean="0"/>
              <a:t>BİYO</a:t>
            </a:r>
            <a:r>
              <a:rPr lang="tr-TR" sz="4000" u="sng" dirty="0" smtClean="0">
                <a:solidFill>
                  <a:srgbClr val="FF0000"/>
                </a:solidFill>
              </a:rPr>
              <a:t>PSİKO</a:t>
            </a:r>
            <a:r>
              <a:rPr lang="tr-TR" sz="6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</a:t>
            </a:r>
          </a:p>
          <a:p>
            <a:endParaRPr lang="tr-TR" dirty="0" smtClean="0"/>
          </a:p>
          <a:p>
            <a:pPr lvl="0"/>
            <a:r>
              <a:rPr lang="tr-TR" dirty="0" smtClean="0"/>
              <a:t>Tedavi </a:t>
            </a:r>
            <a:r>
              <a:rPr lang="tr-TR" sz="4800" b="1" u="sng" dirty="0" smtClean="0">
                <a:solidFill>
                  <a:prstClr val="black"/>
                </a:solidFill>
              </a:rPr>
              <a:t>BİYO </a:t>
            </a:r>
            <a:r>
              <a:rPr lang="tr-TR" sz="4000" u="sng" dirty="0" smtClean="0">
                <a:solidFill>
                  <a:srgbClr val="FF0000"/>
                </a:solidFill>
              </a:rPr>
              <a:t>PSİKO </a:t>
            </a:r>
            <a:r>
              <a:rPr lang="tr-TR" sz="66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</a:t>
            </a:r>
            <a:endParaRPr lang="tr-TR" sz="66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tr-TR" dirty="0" smtClean="0">
              <a:solidFill>
                <a:schemeClr val="bg1"/>
              </a:solidFill>
            </a:endParaRPr>
          </a:p>
          <a:p>
            <a:pPr eaLnBrk="1" hangingPunct="1"/>
            <a:endParaRPr lang="tr-TR" dirty="0">
              <a:solidFill>
                <a:schemeClr val="bg1"/>
              </a:solidFill>
            </a:endParaRPr>
          </a:p>
          <a:p>
            <a:pPr eaLnBrk="1" hangingPunct="1"/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TEDAVİ İLKELERİ</a:t>
            </a:r>
            <a:endParaRPr lang="tr-TR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7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Naltrekson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6886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</a:rPr>
              <a:t>Erken başlangıç tipte alkolizmde daha iyi 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</a:rPr>
              <a:t>Kesildikten sonra zaman içinde faydası azalıyor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2800" dirty="0"/>
              <a:t>Karaciğer fonksiyonu üzerine etki? Diğer yan etkiler bulantı, kusma, uykusuzluk, baş ağrısı ve </a:t>
            </a:r>
            <a:r>
              <a:rPr lang="en" sz="2800" dirty="0" smtClean="0"/>
              <a:t>sinirliliktir</a:t>
            </a:r>
            <a:endParaRPr lang="tr-TR" sz="2800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/>
              <a:t>Oral 50 mg/gün</a:t>
            </a:r>
          </a:p>
          <a:p>
            <a:pPr>
              <a:buNone/>
            </a:pPr>
            <a:endParaRPr lang="tr-TR" sz="2800" dirty="0"/>
          </a:p>
          <a:p>
            <a:pPr>
              <a:buNone/>
            </a:pPr>
            <a:r>
              <a:rPr lang="tr-TR" sz="2800" dirty="0"/>
              <a:t>Yavaş salınımlı </a:t>
            </a:r>
            <a:r>
              <a:rPr lang="tr-TR" sz="2800" dirty="0" err="1"/>
              <a:t>subdermal</a:t>
            </a:r>
            <a:r>
              <a:rPr lang="tr-TR" sz="2800" dirty="0"/>
              <a:t> </a:t>
            </a:r>
            <a:r>
              <a:rPr lang="tr-TR" sz="2800" dirty="0" err="1"/>
              <a:t>pellet</a:t>
            </a:r>
            <a:endParaRPr lang="tr-TR" sz="2800" dirty="0"/>
          </a:p>
          <a:p>
            <a:pPr>
              <a:buNone/>
            </a:pPr>
            <a:endParaRPr lang="tr-TR" sz="2800" dirty="0"/>
          </a:p>
          <a:p>
            <a:pPr>
              <a:buNone/>
            </a:pPr>
            <a:r>
              <a:rPr lang="tr-TR" sz="2800" dirty="0"/>
              <a:t>(Yavaş salınımlı </a:t>
            </a:r>
            <a:r>
              <a:rPr lang="tr-TR" sz="2800" dirty="0" err="1"/>
              <a:t>inj</a:t>
            </a:r>
            <a:r>
              <a:rPr lang="tr-TR" sz="2800" dirty="0"/>
              <a:t>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" sz="2800" dirty="0"/>
          </a:p>
          <a:p>
            <a:pPr>
              <a:spcBef>
                <a:spcPts val="0"/>
              </a:spcBef>
              <a:buNone/>
            </a:pPr>
            <a:endParaRPr sz="2800"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38901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7060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Akamprosat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79512" y="908720"/>
            <a:ext cx="8856984" cy="57606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Glutamat inhibitörü, GABA modülatör?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Kalsiyum iyon kanallarını bloke edip kalsiyumun içe akışını yavaşlatır ve glutamat postsinaptik etkisinde azalmaya neden olur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" sz="2400" dirty="0"/>
              <a:t>Disforiyi azaltarak alkol tüketimini </a:t>
            </a:r>
            <a:r>
              <a:rPr lang="en" sz="2400" dirty="0" smtClean="0"/>
              <a:t>azaltır</a:t>
            </a:r>
            <a:endParaRPr lang="tr-TR" sz="2400" dirty="0" smtClean="0"/>
          </a:p>
          <a:p>
            <a:pPr>
              <a:spcBef>
                <a:spcPts val="0"/>
              </a:spcBef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/>
              <a:t>333 </a:t>
            </a:r>
            <a:r>
              <a:rPr lang="tr-TR" sz="2400" dirty="0" err="1"/>
              <a:t>mg’lık</a:t>
            </a:r>
            <a:r>
              <a:rPr lang="tr-TR" sz="2400" dirty="0"/>
              <a:t> tabletler</a:t>
            </a:r>
          </a:p>
          <a:p>
            <a:pPr>
              <a:buNone/>
            </a:pPr>
            <a:r>
              <a:rPr lang="tr-TR" sz="2400" dirty="0"/>
              <a:t>&gt;60 kg doz: 3x666 mg</a:t>
            </a:r>
          </a:p>
          <a:p>
            <a:pPr>
              <a:buNone/>
            </a:pPr>
            <a:endParaRPr lang="tr-TR" sz="2400" dirty="0"/>
          </a:p>
          <a:p>
            <a:pPr lvl="0">
              <a:buNone/>
            </a:pPr>
            <a:r>
              <a:rPr lang="tr-TR" sz="2400" dirty="0"/>
              <a:t>Yan etkiler: en sık GİS belirtileri (bulantı, ishal) </a:t>
            </a:r>
          </a:p>
          <a:p>
            <a:pPr lvl="0">
              <a:buNone/>
            </a:pPr>
            <a:endParaRPr lang="tr-TR" sz="2400" dirty="0"/>
          </a:p>
          <a:p>
            <a:pPr lvl="0">
              <a:buClr>
                <a:schemeClr val="dk1"/>
              </a:buClr>
              <a:buSzPct val="45833"/>
              <a:buNone/>
            </a:pPr>
            <a:r>
              <a:rPr lang="tr-TR" sz="2400" dirty="0"/>
              <a:t>Karaciğer yetmezliği ya da kronik alkolizm </a:t>
            </a:r>
            <a:r>
              <a:rPr lang="tr-TR" sz="2400" dirty="0" err="1"/>
              <a:t>farmakokinetiğini</a:t>
            </a:r>
            <a:r>
              <a:rPr lang="tr-TR" sz="2400" dirty="0"/>
              <a:t> değiştirmez. Böbrek yetmezliği atılımını etkiler. </a:t>
            </a:r>
          </a:p>
          <a:p>
            <a:pPr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20917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46804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Topiramat</a:t>
            </a:r>
            <a:endParaRPr lang="en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GABA aktivitesindeki artış ve Glutamaterjik aktivitede azaltma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25 mg/gün dozu ile başlanması, günlük 25 mg artışlarla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300 mg/gün 3 ay süreyle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Günlük alkol tüketimi, yoğun alkol tüketilen gün sayısında azalma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237560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Disulfiram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75" y="1600201"/>
            <a:ext cx="70294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606005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Disulfiram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79512" y="764705"/>
            <a:ext cx="8856984" cy="58030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tr-TR" sz="2800" dirty="0" smtClean="0"/>
          </a:p>
          <a:p>
            <a:pPr rtl="0">
              <a:spcBef>
                <a:spcPts val="0"/>
              </a:spcBef>
              <a:buNone/>
            </a:pPr>
            <a:r>
              <a:rPr lang="en" sz="2800" dirty="0" smtClean="0"/>
              <a:t>Aversiyon </a:t>
            </a:r>
            <a:r>
              <a:rPr lang="en" sz="2800" dirty="0"/>
              <a:t>temelli yaklaşım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</a:rPr>
              <a:t>Acetaldehyde dehydrogenase enzim inhibisyonu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</a:rPr>
              <a:t>Oral ve pellet </a:t>
            </a:r>
            <a:r>
              <a:rPr lang="en" sz="2800" dirty="0" smtClean="0">
                <a:solidFill>
                  <a:schemeClr val="dk1"/>
                </a:solidFill>
              </a:rPr>
              <a:t>formu</a:t>
            </a:r>
            <a:endParaRPr lang="tr-TR" sz="28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tr-TR" sz="2800" dirty="0">
              <a:solidFill>
                <a:schemeClr val="dk1"/>
              </a:solidFill>
            </a:endParaRPr>
          </a:p>
          <a:p>
            <a:pPr lvl="0">
              <a:buNone/>
            </a:pPr>
            <a:r>
              <a:rPr lang="tr-TR" sz="2800" dirty="0"/>
              <a:t>Zehirlenmenin belirtileri; yüzeysel kan damarlarında genişleme, kan basıncında düşme, baş dönmesi, bulantı, kusma, göğüste sıkışma, nabızda hızlanma, terleme, ateş basmasıdır. </a:t>
            </a:r>
          </a:p>
          <a:p>
            <a:pPr lvl="0">
              <a:buClr>
                <a:schemeClr val="dk1"/>
              </a:buClr>
              <a:buNone/>
            </a:pPr>
            <a:endParaRPr lang="tr-TR" sz="2800" dirty="0"/>
          </a:p>
          <a:p>
            <a:pPr lvl="0">
              <a:buClr>
                <a:schemeClr val="dk1"/>
              </a:buClr>
              <a:buSzPct val="45833"/>
              <a:buNone/>
            </a:pPr>
            <a:r>
              <a:rPr lang="tr-TR" sz="2800" dirty="0"/>
              <a:t>Bu belirtiler ilk yarım saatte giderek artar, bilinç yitimi, dolaşım yetmezliği gelişebilir ve ölümle sonuçlanabilir. </a:t>
            </a:r>
          </a:p>
          <a:p>
            <a:pPr>
              <a:buNone/>
            </a:pPr>
            <a:endParaRPr lang="tr-TR" sz="2800" dirty="0"/>
          </a:p>
          <a:p>
            <a:pPr>
              <a:spcBef>
                <a:spcPts val="0"/>
              </a:spcBef>
              <a:buNone/>
            </a:pPr>
            <a:endParaRPr lang="en" sz="2800" dirty="0">
              <a:solidFill>
                <a:schemeClr val="dk1"/>
              </a:solidFill>
            </a:endParaRP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867603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3600" dirty="0" smtClean="0"/>
              <a:t>ALKOL BAĞIMLILIĞI: KULLANIMI SINIRLAMA</a:t>
            </a:r>
            <a:endParaRPr lang="en" sz="3600" dirty="0"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b="1" dirty="0">
                <a:solidFill>
                  <a:schemeClr val="dk1"/>
                </a:solidFill>
              </a:rPr>
              <a:t>Nalfemen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Mü ve Delta reseptör opioid antagonisti, K reseptör parsiyal agonisti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İçme riski olan günde, başlamadan 1-2 saat önce alınır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Doz: 1x18 mg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395570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3600" dirty="0" smtClean="0"/>
              <a:t>ALKOL BAĞIMLILIĞI TEDAVİSİ: DİĞER SEÇENEKLER</a:t>
            </a:r>
            <a:endParaRPr lang="en" sz="3600" dirty="0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Gabapentin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1200 mg/gün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Pregabalin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150-450 mg/gün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Oxcarbazapine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1500-1800 mg/gün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SSRI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Valproik Ac.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2400" dirty="0"/>
              <a:t>Karbamazepin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497954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3200" dirty="0" smtClean="0"/>
              <a:t>OPİOİD TEDAVİSİ: OPİOİD YOKSUNLUK BELİRTİLERİ</a:t>
            </a:r>
            <a:endParaRPr lang="en" sz="3200"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Terleme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Titreme, üşümeler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Göz yaşarması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Burun akıntısı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İshal, bulantı, kusma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Ağrılar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Huzursuzluk, anksiyete</a:t>
            </a: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112945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3600" dirty="0" smtClean="0"/>
              <a:t>OPİOİD YOKSUNLUĞU TEDAVİSİ</a:t>
            </a:r>
            <a:endParaRPr lang="en" sz="3600" dirty="0"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Semptomatik tedavi veya yerine koyma tedavisi yapılabilir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Semptomatik: antidiyaretikler, NSAID, kas gevşetici, anksiyolitikler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Yerine koymada Buprenorfin veya Metadon/LAAM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Kendi başına bırakmaya çalışmak sıkıntılı</a:t>
            </a:r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3436172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3200" dirty="0" smtClean="0"/>
              <a:t>OPİOİD BAĞIMLILIĞI TEDAVİSİ: İDAME</a:t>
            </a:r>
            <a:endParaRPr lang="en" sz="3200" dirty="0"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dirty="0"/>
              <a:t>2 hafta öncesi opioid kesilmeli (25mg ver 1 saat gözle)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dirty="0"/>
              <a:t>50mg, IV 25mg eroinin etkisini antagonize eder.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dirty="0"/>
              <a:t>Naltreksonla tedavi edilen hastalarda;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dirty="0"/>
              <a:t>Opioid için aşermede azalma,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dirty="0"/>
              <a:t>Daha uzun süre ve yüksek oranda ayıklık, ve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dirty="0"/>
              <a:t>Psikososyal işlevlerde düzelme sağlanıyor. </a:t>
            </a:r>
            <a:endParaRPr lang="tr-TR" sz="2800" dirty="0" smtClean="0"/>
          </a:p>
          <a:p>
            <a:pPr>
              <a:buNone/>
            </a:pPr>
            <a:r>
              <a:rPr lang="en" sz="2800" dirty="0"/>
              <a:t>Tolerans kaybı + opioidden alınan hazzın azalması;</a:t>
            </a:r>
          </a:p>
          <a:p>
            <a:pPr>
              <a:buNone/>
            </a:pPr>
            <a:r>
              <a:rPr lang="en" sz="2800" dirty="0"/>
              <a:t>Doz aşımı riskini artırır</a:t>
            </a:r>
          </a:p>
          <a:p>
            <a:pPr>
              <a:buNone/>
            </a:pPr>
            <a:r>
              <a:rPr lang="en" sz="2800" dirty="0"/>
              <a:t>Uzun etkili formlarda risk göz önünde </a:t>
            </a:r>
            <a:r>
              <a:rPr lang="en" sz="2800" dirty="0" smtClean="0"/>
              <a:t>tutulmalı</a:t>
            </a:r>
            <a:endParaRPr sz="2800"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5132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6860"/>
            <a:ext cx="8349742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BAĞIMLILIK DÖNGÜSÜ</a:t>
            </a:r>
            <a:endParaRPr lang="tr-TR" dirty="0"/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1" y="1728649"/>
            <a:ext cx="7454353" cy="45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ağ Ok 2"/>
          <p:cNvSpPr/>
          <p:nvPr/>
        </p:nvSpPr>
        <p:spPr>
          <a:xfrm rot="1056339">
            <a:off x="2028129" y="2059287"/>
            <a:ext cx="1224136" cy="576064"/>
          </a:xfrm>
          <a:prstGeom prst="rightArrow">
            <a:avLst>
              <a:gd name="adj1" fmla="val 41534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 rot="7636093">
            <a:off x="6379875" y="1599618"/>
            <a:ext cx="1014892" cy="576064"/>
          </a:xfrm>
          <a:prstGeom prst="rightArrow">
            <a:avLst>
              <a:gd name="adj1" fmla="val 41534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Sağ Ok 11"/>
          <p:cNvSpPr/>
          <p:nvPr/>
        </p:nvSpPr>
        <p:spPr>
          <a:xfrm rot="19254772">
            <a:off x="1798272" y="5141723"/>
            <a:ext cx="1224136" cy="576064"/>
          </a:xfrm>
          <a:prstGeom prst="rightArrow">
            <a:avLst>
              <a:gd name="adj1" fmla="val 41534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Sağ Ok 12"/>
          <p:cNvSpPr/>
          <p:nvPr/>
        </p:nvSpPr>
        <p:spPr>
          <a:xfrm rot="12766388">
            <a:off x="6889776" y="5335210"/>
            <a:ext cx="1224136" cy="576064"/>
          </a:xfrm>
          <a:prstGeom prst="rightArrow">
            <a:avLst>
              <a:gd name="adj1" fmla="val 41534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img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56992"/>
            <a:ext cx="1295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3200" dirty="0"/>
              <a:t>OPİOİD BAĞIMLILIĞI TEDAVİSİ: </a:t>
            </a:r>
            <a:r>
              <a:rPr lang="tr-TR" sz="3200" dirty="0" smtClean="0"/>
              <a:t>İDAME</a:t>
            </a:r>
            <a:endParaRPr lang="en" sz="3200" dirty="0"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79512" y="1340769"/>
            <a:ext cx="8856984" cy="52270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45833"/>
              <a:buNone/>
            </a:pPr>
            <a:r>
              <a:rPr lang="en" sz="2400" dirty="0"/>
              <a:t>Buprenorfin (+Nalokson</a:t>
            </a:r>
            <a:r>
              <a:rPr lang="en" sz="2400" dirty="0" smtClean="0"/>
              <a:t>)</a:t>
            </a:r>
            <a:r>
              <a:rPr lang="tr-TR" sz="2400" dirty="0" smtClean="0"/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tr-TR"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r-TR" sz="2400" dirty="0" smtClean="0"/>
              <a:t>	- </a:t>
            </a:r>
            <a:r>
              <a:rPr lang="en" sz="2400" dirty="0" smtClean="0"/>
              <a:t>Parsiyel </a:t>
            </a:r>
            <a:r>
              <a:rPr lang="en" sz="2400" dirty="0"/>
              <a:t>mü (1 ve 2) agonistidir. Güçlü kappa antagonisti. (lamda üzerine de antagonistik etki)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r-TR" sz="2400" dirty="0" smtClean="0"/>
              <a:t>	- </a:t>
            </a:r>
            <a:r>
              <a:rPr lang="en" sz="2400" dirty="0" smtClean="0"/>
              <a:t>24 </a:t>
            </a:r>
            <a:r>
              <a:rPr lang="en" sz="2400" dirty="0"/>
              <a:t>saat aşermeyi engelliyor. Etkisinin uzun olması mü reseptörlerinden yavaş ayrılmasıyla açıklanıyor.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r-TR" sz="2400" dirty="0" smtClean="0"/>
              <a:t>	- </a:t>
            </a:r>
            <a:r>
              <a:rPr lang="en" sz="2400" dirty="0" smtClean="0"/>
              <a:t>Son </a:t>
            </a:r>
            <a:r>
              <a:rPr lang="en" sz="2400" dirty="0"/>
              <a:t>opioid dozundan en az 4 saat (yoksunluk belirtileri başladıktan) sonra başlanır </a:t>
            </a:r>
          </a:p>
          <a:p>
            <a:pPr>
              <a:buNone/>
            </a:pPr>
            <a:r>
              <a:rPr lang="tr-TR" sz="2400" dirty="0" smtClean="0"/>
              <a:t>	- </a:t>
            </a:r>
            <a:r>
              <a:rPr lang="tr-TR" sz="2400" dirty="0" err="1" smtClean="0"/>
              <a:t>Sublingual</a:t>
            </a:r>
            <a:r>
              <a:rPr lang="tr-TR" sz="2400" dirty="0" smtClean="0"/>
              <a:t> </a:t>
            </a:r>
            <a:r>
              <a:rPr lang="tr-TR" sz="2400" dirty="0"/>
              <a:t>2 mg , oral 8 mg</a:t>
            </a:r>
          </a:p>
          <a:p>
            <a:pPr>
              <a:buNone/>
            </a:pPr>
            <a:r>
              <a:rPr lang="tr-TR" sz="2400" dirty="0" smtClean="0"/>
              <a:t>	- AMATEM’lerde yazılabilir</a:t>
            </a:r>
            <a:endParaRPr lang="tr-TR" sz="2400" dirty="0"/>
          </a:p>
          <a:p>
            <a:pPr>
              <a:buNone/>
            </a:pPr>
            <a:r>
              <a:rPr lang="tr-TR" sz="2400" dirty="0" smtClean="0"/>
              <a:t>	- </a:t>
            </a:r>
            <a:r>
              <a:rPr lang="tr-TR" sz="2400" dirty="0" err="1" smtClean="0"/>
              <a:t>Tr’deki</a:t>
            </a:r>
            <a:r>
              <a:rPr lang="tr-TR" sz="2400" dirty="0" smtClean="0"/>
              <a:t> </a:t>
            </a:r>
            <a:r>
              <a:rPr lang="tr-TR" sz="2400" dirty="0" err="1"/>
              <a:t>preperat</a:t>
            </a:r>
            <a:r>
              <a:rPr lang="tr-TR" sz="2400" dirty="0"/>
              <a:t> </a:t>
            </a:r>
            <a:r>
              <a:rPr lang="tr-TR" sz="2400" dirty="0" err="1"/>
              <a:t>Nalokson</a:t>
            </a:r>
            <a:r>
              <a:rPr lang="tr-TR" sz="2400" dirty="0"/>
              <a:t> içerir</a:t>
            </a:r>
          </a:p>
          <a:p>
            <a:pPr>
              <a:buNone/>
            </a:pPr>
            <a:r>
              <a:rPr lang="tr-TR" sz="2400" dirty="0" smtClean="0"/>
              <a:t>	- </a:t>
            </a:r>
            <a:r>
              <a:rPr lang="tr-TR" sz="2400" dirty="0" err="1" smtClean="0"/>
              <a:t>Opioid</a:t>
            </a:r>
            <a:r>
              <a:rPr lang="tr-TR" sz="2400" dirty="0" smtClean="0"/>
              <a:t> </a:t>
            </a:r>
            <a:r>
              <a:rPr lang="tr-TR" sz="2400" dirty="0"/>
              <a:t>üzerine alınmasında yoksunluğu şiddetlendirebilir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752048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3200" dirty="0" smtClean="0"/>
              <a:t>DİĞER BAĞIMLILIK YAPAN MADDELERİN TEDAVİSİ</a:t>
            </a:r>
            <a:endParaRPr lang="en" sz="3200" dirty="0"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kokain </a:t>
            </a:r>
            <a:r>
              <a:rPr lang="en" dirty="0"/>
              <a:t>: Modafinil? DA agonist?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Kanabinoidler: Buspiron?</a:t>
            </a:r>
          </a:p>
          <a:p>
            <a:pPr>
              <a:buNone/>
            </a:pPr>
            <a:r>
              <a:rPr lang="en" dirty="0" smtClean="0"/>
              <a:t>Metamfetamin</a:t>
            </a:r>
            <a:r>
              <a:rPr lang="tr-TR" dirty="0" smtClean="0"/>
              <a:t>: </a:t>
            </a:r>
            <a:r>
              <a:rPr lang="tr-TR" dirty="0" err="1"/>
              <a:t>S</a:t>
            </a:r>
            <a:r>
              <a:rPr lang="tr-TR" dirty="0" err="1" smtClean="0"/>
              <a:t>emptomatik</a:t>
            </a:r>
            <a:endParaRPr lang="en" dirty="0"/>
          </a:p>
          <a:p>
            <a:pPr>
              <a:buNone/>
            </a:pPr>
            <a:r>
              <a:rPr lang="en" dirty="0" smtClean="0"/>
              <a:t>Halisünojenler</a:t>
            </a:r>
            <a:r>
              <a:rPr lang="tr-TR" dirty="0" smtClean="0"/>
              <a:t>: </a:t>
            </a:r>
            <a:r>
              <a:rPr lang="tr-TR" dirty="0" err="1" smtClean="0"/>
              <a:t>Semptomatik</a:t>
            </a:r>
            <a:endParaRPr lang="en" dirty="0"/>
          </a:p>
          <a:p>
            <a:pPr>
              <a:buNone/>
            </a:pPr>
            <a:r>
              <a:rPr lang="en" dirty="0" smtClean="0"/>
              <a:t>İnhalanlar</a:t>
            </a:r>
            <a:r>
              <a:rPr lang="tr-TR" dirty="0" smtClean="0"/>
              <a:t>: </a:t>
            </a:r>
            <a:r>
              <a:rPr lang="tr-TR" dirty="0" err="1" smtClean="0"/>
              <a:t>Semptomatik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608981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Okumak için önerilen literatür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 Özcan </a:t>
            </a:r>
            <a:r>
              <a:rPr lang="tr-TR" dirty="0" err="1" smtClean="0"/>
              <a:t>Köknel</a:t>
            </a:r>
            <a:r>
              <a:rPr lang="tr-TR" dirty="0" smtClean="0"/>
              <a:t>: Bağımlılık «Alkol ve Madde Bağımlılığı» Altın Kitaplar Yayınevi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T.C. Sağlık Bakanlığı Sağlık Hizmetleri Genel Müdürlüğü: Madde Bağımlılığı Tanı ve Tedavi Kılavuzu El Kitabı. Pozitif Matbaa. 2011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Prof.Dr</a:t>
            </a:r>
            <a:r>
              <a:rPr lang="tr-TR" dirty="0" smtClean="0"/>
              <a:t>. Nevzat Tarhan, Dr. Serdar </a:t>
            </a:r>
            <a:r>
              <a:rPr lang="tr-TR" dirty="0" err="1" smtClean="0"/>
              <a:t>Nurmedov</a:t>
            </a:r>
            <a:r>
              <a:rPr lang="tr-TR" dirty="0" smtClean="0"/>
              <a:t>: Bağımlılık: Sanal veya Gerçek. </a:t>
            </a:r>
            <a:r>
              <a:rPr lang="tr-TR" dirty="0" err="1" smtClean="0"/>
              <a:t>Timaş</a:t>
            </a:r>
            <a:r>
              <a:rPr lang="tr-TR" dirty="0" smtClean="0"/>
              <a:t> 2011</a:t>
            </a:r>
            <a:endParaRPr lang="tr-TR" dirty="0"/>
          </a:p>
        </p:txBody>
      </p:sp>
      <p:pic>
        <p:nvPicPr>
          <p:cNvPr id="4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" y="7244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248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229600" cy="1143000"/>
          </a:xfrm>
        </p:spPr>
        <p:txBody>
          <a:bodyPr/>
          <a:lstStyle/>
          <a:p>
            <a:r>
              <a:rPr lang="en-US" dirty="0" err="1" smtClean="0"/>
              <a:t>Teşekkürler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 descr="img4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268760"/>
            <a:ext cx="1587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Tedavi yöntemleri </a:t>
            </a:r>
            <a:r>
              <a:rPr lang="tr-TR" b="1" i="1" dirty="0" smtClean="0">
                <a:solidFill>
                  <a:srgbClr val="FF0000"/>
                </a:solidFill>
              </a:rPr>
              <a:t>farklılıklar</a:t>
            </a:r>
            <a:r>
              <a:rPr lang="tr-TR" dirty="0" smtClean="0"/>
              <a:t> </a:t>
            </a:r>
            <a:r>
              <a:rPr lang="tr-TR" dirty="0"/>
              <a:t>gösterebilir.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Tedavi </a:t>
            </a:r>
            <a:r>
              <a:rPr lang="tr-TR" dirty="0"/>
              <a:t>ayrıca kişinin özelliklerine ve madde kullanımı ile </a:t>
            </a:r>
            <a:r>
              <a:rPr lang="tr-TR" dirty="0" smtClean="0"/>
              <a:t>ilişkili sorunlarına </a:t>
            </a:r>
            <a:r>
              <a:rPr lang="tr-TR" dirty="0"/>
              <a:t>bağlı olarak farklılıklar da göstermektedir.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Birçok </a:t>
            </a:r>
            <a:r>
              <a:rPr lang="tr-TR" dirty="0"/>
              <a:t>hastada </a:t>
            </a:r>
            <a:r>
              <a:rPr lang="tr-TR" b="1" dirty="0">
                <a:solidFill>
                  <a:srgbClr val="FF0000"/>
                </a:solidFill>
              </a:rPr>
              <a:t>eşzamanlı</a:t>
            </a:r>
            <a:r>
              <a:rPr lang="tr-TR" dirty="0"/>
              <a:t> olarak </a:t>
            </a:r>
            <a:r>
              <a:rPr lang="tr-TR" dirty="0" smtClean="0"/>
              <a:t>ruhsal, mesleki</a:t>
            </a:r>
            <a:r>
              <a:rPr lang="tr-TR" dirty="0"/>
              <a:t>, genel tıbbi ve sosyal </a:t>
            </a:r>
            <a:r>
              <a:rPr lang="tr-TR" b="1" dirty="0">
                <a:solidFill>
                  <a:srgbClr val="FF0000"/>
                </a:solidFill>
              </a:rPr>
              <a:t>sorunların</a:t>
            </a:r>
            <a:r>
              <a:rPr lang="tr-TR" dirty="0"/>
              <a:t> da var olması bağımlılık tedavisini güçleştirmektedir.</a:t>
            </a:r>
          </a:p>
          <a:p>
            <a:endParaRPr lang="tr-TR" dirty="0" smtClean="0"/>
          </a:p>
          <a:p>
            <a:r>
              <a:rPr lang="tr-TR" dirty="0" smtClean="0"/>
              <a:t>Madde Bağımlılığında tedavi, davranışçı </a:t>
            </a:r>
            <a:r>
              <a:rPr lang="tr-TR" dirty="0"/>
              <a:t>tedavi (danışmanlık, bilişsel tedavi ve diğer psikoterapiler</a:t>
            </a:r>
            <a:r>
              <a:rPr lang="tr-TR" dirty="0" smtClean="0"/>
              <a:t>), ilaç </a:t>
            </a:r>
            <a:r>
              <a:rPr lang="tr-TR" dirty="0"/>
              <a:t>tedavisi ve bu tedavilerin kombinasyonunda oluşmaktadır.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/>
              <a:t>DEĞERLENDİRME VE TEDAVİ</a:t>
            </a:r>
            <a:endParaRPr lang="tr-TR" sz="4000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2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Bağımlılık tedavisinde güçlü bir </a:t>
            </a:r>
            <a:r>
              <a:rPr lang="tr-TR" b="1" dirty="0">
                <a:solidFill>
                  <a:srgbClr val="FF0000"/>
                </a:solidFill>
              </a:rPr>
              <a:t>motivasyon</a:t>
            </a:r>
            <a:r>
              <a:rPr lang="tr-TR" dirty="0"/>
              <a:t> tedavi sürecini hızlandırmakla birlikte </a:t>
            </a:r>
            <a:r>
              <a:rPr lang="tr-TR" dirty="0" smtClean="0"/>
              <a:t>tedavi mutlaka </a:t>
            </a:r>
            <a:r>
              <a:rPr lang="tr-TR" b="1" i="1" dirty="0">
                <a:solidFill>
                  <a:srgbClr val="FF0000"/>
                </a:solidFill>
              </a:rPr>
              <a:t>gönüllülük esasına dayanmaz. </a:t>
            </a:r>
            <a:r>
              <a:rPr lang="tr-TR" b="1" i="1" dirty="0" smtClean="0">
                <a:solidFill>
                  <a:srgbClr val="FF0000"/>
                </a:solidFill>
              </a:rPr>
              <a:t>!!!!!!</a:t>
            </a:r>
          </a:p>
          <a:p>
            <a:endParaRPr lang="tr-TR" dirty="0" smtClean="0"/>
          </a:p>
          <a:p>
            <a:r>
              <a:rPr lang="tr-TR" dirty="0" smtClean="0"/>
              <a:t>Bazen </a:t>
            </a:r>
            <a:r>
              <a:rPr lang="tr-TR" dirty="0"/>
              <a:t>ailenin, iş yerinin ve yasanın getirdiği </a:t>
            </a:r>
            <a:r>
              <a:rPr lang="tr-TR" dirty="0" smtClean="0"/>
              <a:t>zorunluluklar ve </a:t>
            </a:r>
            <a:r>
              <a:rPr lang="tr-TR" dirty="0"/>
              <a:t>baskılar kişinin tedaviye girmesini, tedavide kalmasını ve tedavinin başarısını artırabilir.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Bağımlı </a:t>
            </a:r>
            <a:r>
              <a:rPr lang="tr-TR" dirty="0"/>
              <a:t>olan kişiler tedavi konusunda genellikle kararlı olmamaları nedeniyle </a:t>
            </a:r>
            <a:r>
              <a:rPr lang="tr-TR" b="1" i="1" u="sng" dirty="0">
                <a:solidFill>
                  <a:srgbClr val="FF0000"/>
                </a:solidFill>
              </a:rPr>
              <a:t>tedavi için </a:t>
            </a:r>
            <a:r>
              <a:rPr lang="tr-TR" b="1" i="1" u="sng" dirty="0" smtClean="0">
                <a:solidFill>
                  <a:srgbClr val="FF0000"/>
                </a:solidFill>
              </a:rPr>
              <a:t>başvurduklarında mutlaka </a:t>
            </a:r>
            <a:r>
              <a:rPr lang="tr-TR" b="1" i="1" u="sng" dirty="0">
                <a:solidFill>
                  <a:srgbClr val="FF0000"/>
                </a:solidFill>
              </a:rPr>
              <a:t>programa alınmalıdırlar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/>
              <a:t>DEĞERLENDİRME VE TEDAVİ</a:t>
            </a:r>
            <a:endParaRPr lang="tr-TR" sz="4000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0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Tedavi</a:t>
            </a:r>
            <a:r>
              <a:rPr lang="tr-TR" dirty="0"/>
              <a:t>, mutlaka kişinin gereksinimlerine uygun biçimde kişiye özel olarak planlanmalıdır.</a:t>
            </a:r>
          </a:p>
          <a:p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tedavinin etkili ve başarılı olması isteniyorsa </a:t>
            </a:r>
            <a:r>
              <a:rPr lang="tr-TR" b="1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tedavi</a:t>
            </a:r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/>
              <a:t>kişinin </a:t>
            </a:r>
            <a:r>
              <a:rPr lang="tr-TR" b="1" i="1" u="sng" dirty="0">
                <a:solidFill>
                  <a:srgbClr val="FF0000"/>
                </a:solidFill>
              </a:rPr>
              <a:t>yalnızca madde </a:t>
            </a:r>
            <a:r>
              <a:rPr lang="tr-TR" b="1" i="1" u="sng" dirty="0" smtClean="0">
                <a:solidFill>
                  <a:srgbClr val="FF0000"/>
                </a:solidFill>
              </a:rPr>
              <a:t>kullanımına yönelik olmamalıdır. </a:t>
            </a:r>
            <a:r>
              <a:rPr lang="tr-TR" dirty="0" smtClean="0"/>
              <a:t>Madde </a:t>
            </a:r>
            <a:r>
              <a:rPr lang="tr-TR" dirty="0"/>
              <a:t>kullanımı dışında ilgili tıbbi, psikolojik, sosyal ve yasal </a:t>
            </a:r>
            <a:r>
              <a:rPr lang="tr-TR" dirty="0" smtClean="0"/>
              <a:t>sorunlarına da </a:t>
            </a:r>
            <a:r>
              <a:rPr lang="tr-TR" dirty="0"/>
              <a:t>yönelik girişimlerde bulunulmalıdır.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Hastalarda </a:t>
            </a:r>
            <a:r>
              <a:rPr lang="tr-TR" b="1" dirty="0">
                <a:solidFill>
                  <a:srgbClr val="FF0000"/>
                </a:solidFill>
              </a:rPr>
              <a:t>eşlik eden </a:t>
            </a:r>
            <a:r>
              <a:rPr lang="tr-TR" dirty="0"/>
              <a:t>depresyon, </a:t>
            </a:r>
            <a:r>
              <a:rPr lang="tr-TR" dirty="0" err="1"/>
              <a:t>anksiyete</a:t>
            </a:r>
            <a:r>
              <a:rPr lang="tr-TR" dirty="0"/>
              <a:t> </a:t>
            </a:r>
            <a:r>
              <a:rPr lang="tr-TR" dirty="0" smtClean="0"/>
              <a:t>bozuklukları, </a:t>
            </a:r>
            <a:r>
              <a:rPr lang="tr-TR" dirty="0" err="1" smtClean="0"/>
              <a:t>Bipolar</a:t>
            </a:r>
            <a:r>
              <a:rPr lang="tr-TR" dirty="0" smtClean="0"/>
              <a:t> </a:t>
            </a:r>
            <a:r>
              <a:rPr lang="tr-TR" dirty="0"/>
              <a:t>bozukluklar ve psikoz olduğunda </a:t>
            </a:r>
            <a:r>
              <a:rPr lang="tr-TR" dirty="0" err="1"/>
              <a:t>antidepresanlar</a:t>
            </a:r>
            <a:r>
              <a:rPr lang="tr-TR" dirty="0"/>
              <a:t>, </a:t>
            </a:r>
            <a:r>
              <a:rPr lang="tr-TR" dirty="0" smtClean="0"/>
              <a:t> </a:t>
            </a:r>
            <a:r>
              <a:rPr lang="tr-TR" dirty="0" err="1" smtClean="0"/>
              <a:t>Duygudurum</a:t>
            </a:r>
            <a:r>
              <a:rPr lang="tr-TR" dirty="0" smtClean="0"/>
              <a:t> </a:t>
            </a:r>
            <a:r>
              <a:rPr lang="tr-TR" dirty="0"/>
              <a:t>düzenleyicileri ve </a:t>
            </a:r>
            <a:r>
              <a:rPr lang="tr-TR" dirty="0" err="1" smtClean="0"/>
              <a:t>antipsikotik</a:t>
            </a:r>
            <a:r>
              <a:rPr lang="tr-TR" dirty="0" smtClean="0"/>
              <a:t> ilaçlar </a:t>
            </a:r>
            <a:r>
              <a:rPr lang="tr-TR" dirty="0"/>
              <a:t>kullanılabilir.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/>
              <a:t>DEĞERLENDİRME VE TEDAVİ</a:t>
            </a:r>
            <a:endParaRPr lang="tr-TR" sz="4000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72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Hastalar tedavi süresince farklı tedavi yöntemlerine gerek duyacakları için tedavi sürekli </a:t>
            </a:r>
            <a:r>
              <a:rPr lang="tr-TR" dirty="0" smtClean="0"/>
              <a:t>olarak takip </a:t>
            </a:r>
            <a:r>
              <a:rPr lang="tr-TR" dirty="0"/>
              <a:t>edilmelidir.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Danışmanlık </a:t>
            </a:r>
            <a:r>
              <a:rPr lang="tr-TR" dirty="0"/>
              <a:t>veya psikoterapiye ek olarak bazen hastalar tıbbi tedavi, </a:t>
            </a:r>
            <a:r>
              <a:rPr lang="tr-TR" dirty="0" smtClean="0"/>
              <a:t>aile tedavisi</a:t>
            </a:r>
            <a:r>
              <a:rPr lang="tr-TR" dirty="0"/>
              <a:t>, </a:t>
            </a:r>
            <a:r>
              <a:rPr lang="tr-TR" dirty="0" smtClean="0"/>
              <a:t>mesleki rehabilitasyona </a:t>
            </a:r>
            <a:r>
              <a:rPr lang="tr-TR" dirty="0"/>
              <a:t>da gerek duyabilirler.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Ayrıca </a:t>
            </a:r>
            <a:r>
              <a:rPr lang="tr-TR" dirty="0"/>
              <a:t>tedavinin kişinin yaşına, </a:t>
            </a:r>
            <a:r>
              <a:rPr lang="tr-TR" dirty="0" smtClean="0"/>
              <a:t>cinsiyetine ve </a:t>
            </a:r>
            <a:r>
              <a:rPr lang="tr-TR" dirty="0"/>
              <a:t>kültürüne uygun olması da önemlidir.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Tedavi </a:t>
            </a:r>
            <a:r>
              <a:rPr lang="tr-TR" dirty="0"/>
              <a:t>sırasında kişinin </a:t>
            </a:r>
            <a:r>
              <a:rPr lang="tr-TR" dirty="0" err="1"/>
              <a:t>nüksleri</a:t>
            </a:r>
            <a:r>
              <a:rPr lang="tr-TR" dirty="0"/>
              <a:t> (</a:t>
            </a:r>
            <a:r>
              <a:rPr lang="tr-TR" dirty="0" err="1"/>
              <a:t>relapsları</a:t>
            </a:r>
            <a:r>
              <a:rPr lang="tr-TR" dirty="0"/>
              <a:t>) olabilir.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Kişinin </a:t>
            </a:r>
            <a:r>
              <a:rPr lang="tr-TR" dirty="0"/>
              <a:t>idrar ve kan örnekleri ile madde ve alkol kullanımının test edilmesi hastanın madde </a:t>
            </a:r>
            <a:r>
              <a:rPr lang="tr-TR" dirty="0" smtClean="0"/>
              <a:t>isteğine karşı </a:t>
            </a:r>
            <a:r>
              <a:rPr lang="tr-TR" dirty="0"/>
              <a:t>durması </a:t>
            </a:r>
            <a:r>
              <a:rPr lang="tr-TR" dirty="0" smtClean="0"/>
              <a:t>konusunda </a:t>
            </a:r>
            <a:r>
              <a:rPr lang="tr-TR" dirty="0"/>
              <a:t>yararlı olabilir.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/>
              <a:t>DEĞERLENDİRME VE TEDAVİ</a:t>
            </a:r>
            <a:endParaRPr lang="tr-TR" sz="4000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7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Arındırma (</a:t>
            </a:r>
            <a:r>
              <a:rPr lang="tr-TR" dirty="0" err="1" smtClean="0"/>
              <a:t>detoksifikasyon</a:t>
            </a:r>
            <a:r>
              <a:rPr lang="tr-TR" dirty="0"/>
              <a:t>) tedavinin ilk adımı olup maddenin kesilmesini takiben </a:t>
            </a:r>
            <a:r>
              <a:rPr lang="tr-TR" dirty="0" smtClean="0"/>
              <a:t>oluşan </a:t>
            </a:r>
            <a:r>
              <a:rPr lang="tr-TR" dirty="0"/>
              <a:t>akut </a:t>
            </a:r>
            <a:r>
              <a:rPr lang="tr-TR" dirty="0" smtClean="0"/>
              <a:t>fiziksel </a:t>
            </a:r>
            <a:r>
              <a:rPr lang="tr-TR" dirty="0"/>
              <a:t>yoksunluk belirtilerinin tedavisini amaçlamaktadır.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Tek </a:t>
            </a:r>
            <a:r>
              <a:rPr lang="tr-TR" dirty="0"/>
              <a:t>başına uzun </a:t>
            </a:r>
            <a:r>
              <a:rPr lang="tr-TR" dirty="0" smtClean="0"/>
              <a:t>dönem maddeden </a:t>
            </a:r>
            <a:r>
              <a:rPr lang="tr-TR" dirty="0"/>
              <a:t>uzak kalınmasını sağlayamamaktadır.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Madde </a:t>
            </a:r>
            <a:r>
              <a:rPr lang="tr-TR" dirty="0"/>
              <a:t>bağımlılığından düzelme uzun </a:t>
            </a:r>
            <a:r>
              <a:rPr lang="tr-TR" dirty="0" smtClean="0"/>
              <a:t>bir süreç </a:t>
            </a:r>
            <a:r>
              <a:rPr lang="tr-TR" dirty="0"/>
              <a:t>olup çok sayıda tedavi dönemleri sonrasında bu sonuca </a:t>
            </a:r>
            <a:r>
              <a:rPr lang="tr-TR" dirty="0" err="1"/>
              <a:t>ulaşılabilinir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Tedavi </a:t>
            </a:r>
            <a:r>
              <a:rPr lang="tr-TR" dirty="0"/>
              <a:t>sırasında ve </a:t>
            </a:r>
            <a:r>
              <a:rPr lang="tr-TR" dirty="0" smtClean="0"/>
              <a:t>sonrasında </a:t>
            </a:r>
            <a:r>
              <a:rPr lang="tr-TR" dirty="0"/>
              <a:t>kendi kendine yardım gruplarına devam etmek kişinin temiz kalmasına </a:t>
            </a:r>
            <a:r>
              <a:rPr lang="tr-TR" dirty="0" smtClean="0"/>
              <a:t>yardımcı olabilecektir</a:t>
            </a:r>
            <a:r>
              <a:rPr lang="tr-TR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/>
              <a:t>DEĞERLENDİRME VE TEDAVİ</a:t>
            </a:r>
            <a:endParaRPr lang="tr-TR" sz="4000" dirty="0"/>
          </a:p>
        </p:txBody>
      </p:sp>
      <p:pic>
        <p:nvPicPr>
          <p:cNvPr id="6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8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ARGE%20PHOTOS_ALCOHOL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7200" y="1600200"/>
            <a:ext cx="8398934" cy="4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Tedavi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Ekibi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/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yok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22" y="2837707"/>
            <a:ext cx="242011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34" y="2837707"/>
            <a:ext cx="2426208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552" y="2837709"/>
            <a:ext cx="2004975" cy="3657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837710"/>
            <a:ext cx="1524000" cy="365759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467544" y="246860"/>
            <a:ext cx="8349742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BAĞIMLILIKTA TEDAVİ</a:t>
            </a:r>
            <a:endParaRPr lang="tr-TR" dirty="0"/>
          </a:p>
        </p:txBody>
      </p:sp>
      <p:pic>
        <p:nvPicPr>
          <p:cNvPr id="12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79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2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1051</Words>
  <Application>Microsoft Office PowerPoint</Application>
  <PresentationFormat>Ekran Gösterisi (4:3)</PresentationFormat>
  <Paragraphs>222</Paragraphs>
  <Slides>33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Office Theme</vt:lpstr>
      <vt:lpstr>Ofis Teması</vt:lpstr>
      <vt:lpstr>MADDE BAĞIMLILIĞINDA TEDAVİ   Dr. Serdar Nurmedov</vt:lpstr>
      <vt:lpstr>Slayt 2</vt:lpstr>
      <vt:lpstr>BAĞIMLILIK DÖNGÜSÜ</vt:lpstr>
      <vt:lpstr>Slayt 4</vt:lpstr>
      <vt:lpstr>Slayt 5</vt:lpstr>
      <vt:lpstr>Slayt 6</vt:lpstr>
      <vt:lpstr>Slayt 7</vt:lpstr>
      <vt:lpstr>Slayt 8</vt:lpstr>
      <vt:lpstr>Slayt 9</vt:lpstr>
      <vt:lpstr>BAĞIMLILIK TEDAVİSİ</vt:lpstr>
      <vt:lpstr>TEDAVİ </vt:lpstr>
      <vt:lpstr>TEDAVİ</vt:lpstr>
      <vt:lpstr>TEDAVİ</vt:lpstr>
      <vt:lpstr>MADDE BAĞIMLILIĞINDA TEDAVİ</vt:lpstr>
      <vt:lpstr>MADDE BAĞIMLILIĞINDA GENEL PRENSİPLER</vt:lpstr>
      <vt:lpstr>MADDE BAĞIMLILIĞINDA SPESİFİK TEDAVİLER</vt:lpstr>
      <vt:lpstr>Alkol Yoksunluğu</vt:lpstr>
      <vt:lpstr>ALKOL BAĞIMLILIĞI: AKUT YOKSUNLUK TEDAVİSİ</vt:lpstr>
      <vt:lpstr>ALKOL BAĞIMLILIĞI: NÜKS ÖNLEME</vt:lpstr>
      <vt:lpstr>Naltrekson</vt:lpstr>
      <vt:lpstr>Akamprosat</vt:lpstr>
      <vt:lpstr>Topiramat</vt:lpstr>
      <vt:lpstr>Disulfiram</vt:lpstr>
      <vt:lpstr>Disulfiram</vt:lpstr>
      <vt:lpstr>ALKOL BAĞIMLILIĞI: KULLANIMI SINIRLAMA</vt:lpstr>
      <vt:lpstr>ALKOL BAĞIMLILIĞI TEDAVİSİ: DİĞER SEÇENEKLER</vt:lpstr>
      <vt:lpstr>OPİOİD TEDAVİSİ: OPİOİD YOKSUNLUK BELİRTİLERİ</vt:lpstr>
      <vt:lpstr>OPİOİD YOKSUNLUĞU TEDAVİSİ</vt:lpstr>
      <vt:lpstr>OPİOİD BAĞIMLILIĞI TEDAVİSİ: İDAME</vt:lpstr>
      <vt:lpstr>OPİOİD BAĞIMLILIĞI TEDAVİSİ: İDAME</vt:lpstr>
      <vt:lpstr>DİĞER BAĞIMLILIK YAPAN MADDELERİN TEDAVİSİ</vt:lpstr>
      <vt:lpstr>Okumak için önerilen literatür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DEĞERLENDİRME  ve  TEDAVİYE KARAR VERME</dc:title>
  <dc:creator>Cemal Onur Noyan</dc:creator>
  <cp:lastModifiedBy>Exper</cp:lastModifiedBy>
  <cp:revision>50</cp:revision>
  <dcterms:created xsi:type="dcterms:W3CDTF">2014-12-20T22:14:26Z</dcterms:created>
  <dcterms:modified xsi:type="dcterms:W3CDTF">2015-03-10T09:32:27Z</dcterms:modified>
</cp:coreProperties>
</file>