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3" r:id="rId5"/>
    <p:sldId id="264" r:id="rId6"/>
    <p:sldId id="259" r:id="rId7"/>
    <p:sldId id="260" r:id="rId8"/>
    <p:sldId id="261" r:id="rId9"/>
    <p:sldId id="265" r:id="rId10"/>
    <p:sldId id="266"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C0B57D-032F-4C19-BD48-CF98ECC45258}" type="doc">
      <dgm:prSet loTypeId="urn:microsoft.com/office/officeart/2005/8/layout/radial6" loCatId="relationship" qsTypeId="urn:microsoft.com/office/officeart/2005/8/quickstyle/simple1" qsCatId="simple" csTypeId="urn:microsoft.com/office/officeart/2005/8/colors/colorful1" csCatId="colorful" phldr="1"/>
      <dgm:spPr/>
      <dgm:t>
        <a:bodyPr/>
        <a:lstStyle/>
        <a:p>
          <a:endParaRPr lang="tr-TR"/>
        </a:p>
      </dgm:t>
    </dgm:pt>
    <dgm:pt modelId="{FA16268E-A5BC-4C9C-BFD7-5FD33DFA6019}">
      <dgm:prSet phldrT="[Metin]"/>
      <dgm:spPr/>
      <dgm:t>
        <a:bodyPr/>
        <a:lstStyle/>
        <a:p>
          <a:r>
            <a:rPr lang="tr-TR" dirty="0" smtClean="0"/>
            <a:t>Bağımlılık Döngüsü</a:t>
          </a:r>
          <a:endParaRPr lang="tr-TR" dirty="0"/>
        </a:p>
      </dgm:t>
    </dgm:pt>
    <dgm:pt modelId="{29482850-1AC5-4359-A078-45184481B4E2}" type="parTrans" cxnId="{953699C9-BA91-443B-A2A1-5A2C32C600CE}">
      <dgm:prSet/>
      <dgm:spPr/>
      <dgm:t>
        <a:bodyPr/>
        <a:lstStyle/>
        <a:p>
          <a:endParaRPr lang="tr-TR"/>
        </a:p>
      </dgm:t>
    </dgm:pt>
    <dgm:pt modelId="{5CD4281A-0170-417E-8E75-517919EEDCAD}" type="sibTrans" cxnId="{953699C9-BA91-443B-A2A1-5A2C32C600CE}">
      <dgm:prSet/>
      <dgm:spPr/>
      <dgm:t>
        <a:bodyPr/>
        <a:lstStyle/>
        <a:p>
          <a:endParaRPr lang="tr-TR"/>
        </a:p>
      </dgm:t>
    </dgm:pt>
    <dgm:pt modelId="{36922F3F-591B-4CC0-ADFF-E3CFFCB7F29B}">
      <dgm:prSet phldrT="[Metin]"/>
      <dgm:spPr/>
      <dgm:t>
        <a:bodyPr/>
        <a:lstStyle/>
        <a:p>
          <a:r>
            <a:rPr lang="tr-TR" b="1" smtClean="0"/>
            <a:t>“istersem bırakırım”</a:t>
          </a:r>
          <a:endParaRPr lang="tr-TR" b="1" dirty="0"/>
        </a:p>
      </dgm:t>
    </dgm:pt>
    <dgm:pt modelId="{C172DB62-713F-4B10-BBF3-1D88733324E0}" type="parTrans" cxnId="{D7777581-0E18-4400-BC64-4A9030FC9EBF}">
      <dgm:prSet/>
      <dgm:spPr/>
      <dgm:t>
        <a:bodyPr/>
        <a:lstStyle/>
        <a:p>
          <a:endParaRPr lang="tr-TR"/>
        </a:p>
      </dgm:t>
    </dgm:pt>
    <dgm:pt modelId="{519E9AF5-29B6-46A7-84F7-AB1F45B5E402}" type="sibTrans" cxnId="{D7777581-0E18-4400-BC64-4A9030FC9EBF}">
      <dgm:prSet/>
      <dgm:spPr/>
      <dgm:t>
        <a:bodyPr/>
        <a:lstStyle/>
        <a:p>
          <a:endParaRPr lang="tr-TR"/>
        </a:p>
      </dgm:t>
    </dgm:pt>
    <dgm:pt modelId="{1ECE15D6-BEFC-4BB9-8072-41DA914672E1}">
      <dgm:prSet phldrT="[Metin]"/>
      <dgm:spPr/>
      <dgm:t>
        <a:bodyPr/>
        <a:lstStyle/>
        <a:p>
          <a:r>
            <a:rPr lang="tr-TR" b="1" smtClean="0"/>
            <a:t>“kontrol bende, merak etme”</a:t>
          </a:r>
          <a:endParaRPr lang="tr-TR" b="1" dirty="0"/>
        </a:p>
      </dgm:t>
    </dgm:pt>
    <dgm:pt modelId="{CD9C3341-2F44-49A0-8AD6-FEE4B0533A8E}" type="parTrans" cxnId="{BA73F679-C8FE-4DE2-9A4C-89E065B02EE6}">
      <dgm:prSet/>
      <dgm:spPr/>
      <dgm:t>
        <a:bodyPr/>
        <a:lstStyle/>
        <a:p>
          <a:endParaRPr lang="tr-TR"/>
        </a:p>
      </dgm:t>
    </dgm:pt>
    <dgm:pt modelId="{98EE22DA-2AA6-49D9-8549-39A7E7567121}" type="sibTrans" cxnId="{BA73F679-C8FE-4DE2-9A4C-89E065B02EE6}">
      <dgm:prSet/>
      <dgm:spPr/>
      <dgm:t>
        <a:bodyPr/>
        <a:lstStyle/>
        <a:p>
          <a:endParaRPr lang="tr-TR"/>
        </a:p>
      </dgm:t>
    </dgm:pt>
    <dgm:pt modelId="{C1F4650A-2D5A-43C2-9394-E5592E49DC2D}">
      <dgm:prSet phldrT="[Metin]"/>
      <dgm:spPr/>
      <dgm:t>
        <a:bodyPr/>
        <a:lstStyle/>
        <a:p>
          <a:r>
            <a:rPr lang="tr-TR" b="1" smtClean="0"/>
            <a:t>“galiba sorun var, ama bu son”</a:t>
          </a:r>
          <a:endParaRPr lang="tr-TR" b="1" dirty="0"/>
        </a:p>
      </dgm:t>
    </dgm:pt>
    <dgm:pt modelId="{55492677-5C4E-4A68-9212-B94381091EE3}" type="parTrans" cxnId="{218D0ED3-A684-4136-A880-455679EC7D3F}">
      <dgm:prSet/>
      <dgm:spPr/>
      <dgm:t>
        <a:bodyPr/>
        <a:lstStyle/>
        <a:p>
          <a:endParaRPr lang="tr-TR"/>
        </a:p>
      </dgm:t>
    </dgm:pt>
    <dgm:pt modelId="{65FF7400-4A52-4FB0-A5DB-08502A9846A6}" type="sibTrans" cxnId="{218D0ED3-A684-4136-A880-455679EC7D3F}">
      <dgm:prSet/>
      <dgm:spPr/>
      <dgm:t>
        <a:bodyPr/>
        <a:lstStyle/>
        <a:p>
          <a:endParaRPr lang="tr-TR"/>
        </a:p>
      </dgm:t>
    </dgm:pt>
    <dgm:pt modelId="{5D7DA39B-FE34-4C6E-8F7F-4B90A827D05E}">
      <dgm:prSet phldrT="[Metin]"/>
      <dgm:spPr/>
      <dgm:t>
        <a:bodyPr/>
        <a:lstStyle/>
        <a:p>
          <a:r>
            <a:rPr lang="tr-TR" b="1" dirty="0" smtClean="0"/>
            <a:t>“anladım ben…”</a:t>
          </a:r>
          <a:endParaRPr lang="tr-TR" b="1" dirty="0"/>
        </a:p>
      </dgm:t>
    </dgm:pt>
    <dgm:pt modelId="{D329C735-BC7E-44E2-ACEF-8E2F285BBBCB}" type="parTrans" cxnId="{B7601FD5-7BAF-42A1-A251-EBCEF1D84413}">
      <dgm:prSet/>
      <dgm:spPr/>
      <dgm:t>
        <a:bodyPr/>
        <a:lstStyle/>
        <a:p>
          <a:endParaRPr lang="tr-TR"/>
        </a:p>
      </dgm:t>
    </dgm:pt>
    <dgm:pt modelId="{94932485-69BF-4545-A5C6-4D18FF47B472}" type="sibTrans" cxnId="{B7601FD5-7BAF-42A1-A251-EBCEF1D84413}">
      <dgm:prSet/>
      <dgm:spPr/>
      <dgm:t>
        <a:bodyPr/>
        <a:lstStyle/>
        <a:p>
          <a:endParaRPr lang="tr-TR"/>
        </a:p>
      </dgm:t>
    </dgm:pt>
    <dgm:pt modelId="{EF9EACFC-E3FD-41C3-87B5-474BB9F7E2C5}">
      <dgm:prSet phldrT="[Metin]"/>
      <dgm:spPr/>
      <dgm:t>
        <a:bodyPr/>
        <a:lstStyle/>
        <a:p>
          <a:r>
            <a:rPr lang="tr-TR" b="1" smtClean="0"/>
            <a:t>“bir kereden bir şey olmaz”</a:t>
          </a:r>
          <a:endParaRPr lang="tr-TR" b="1" dirty="0"/>
        </a:p>
      </dgm:t>
    </dgm:pt>
    <dgm:pt modelId="{FD3C8570-8B85-42DC-9A7F-C93B79F1E4C6}" type="parTrans" cxnId="{AC2A2C31-C02F-4A5C-8DB8-0E31DAE8FEC1}">
      <dgm:prSet/>
      <dgm:spPr/>
      <dgm:t>
        <a:bodyPr/>
        <a:lstStyle/>
        <a:p>
          <a:endParaRPr lang="tr-TR"/>
        </a:p>
      </dgm:t>
    </dgm:pt>
    <dgm:pt modelId="{F4B9EBE9-71C3-4CDF-AE0E-E4035EF2B1C2}" type="sibTrans" cxnId="{AC2A2C31-C02F-4A5C-8DB8-0E31DAE8FEC1}">
      <dgm:prSet/>
      <dgm:spPr/>
      <dgm:t>
        <a:bodyPr/>
        <a:lstStyle/>
        <a:p>
          <a:endParaRPr lang="tr-TR"/>
        </a:p>
      </dgm:t>
    </dgm:pt>
    <dgm:pt modelId="{673F36D7-C89D-42AF-88D7-1C51401AB4AF}">
      <dgm:prSet phldrT="[Metin]"/>
      <dgm:spPr/>
      <dgm:t>
        <a:bodyPr/>
        <a:lstStyle/>
        <a:p>
          <a:r>
            <a:rPr lang="tr-TR" b="1" smtClean="0"/>
            <a:t>zaten daha önce 2 ay internete girmediğim oldu</a:t>
          </a:r>
          <a:endParaRPr lang="tr-TR" b="1" dirty="0"/>
        </a:p>
      </dgm:t>
    </dgm:pt>
    <dgm:pt modelId="{0617960B-FC42-44AC-9D7E-A8F890225EB7}" type="parTrans" cxnId="{E86A7CD4-3120-4E5A-8D6F-D8B0005891D3}">
      <dgm:prSet/>
      <dgm:spPr/>
      <dgm:t>
        <a:bodyPr/>
        <a:lstStyle/>
        <a:p>
          <a:endParaRPr lang="tr-TR"/>
        </a:p>
      </dgm:t>
    </dgm:pt>
    <dgm:pt modelId="{0B245C2F-D3F9-4642-8B90-19492A2D2524}" type="sibTrans" cxnId="{E86A7CD4-3120-4E5A-8D6F-D8B0005891D3}">
      <dgm:prSet/>
      <dgm:spPr/>
      <dgm:t>
        <a:bodyPr/>
        <a:lstStyle/>
        <a:p>
          <a:endParaRPr lang="tr-TR"/>
        </a:p>
      </dgm:t>
    </dgm:pt>
    <dgm:pt modelId="{68B2A750-7DAB-4520-A9A7-A96D79345A15}" type="pres">
      <dgm:prSet presAssocID="{E1C0B57D-032F-4C19-BD48-CF98ECC45258}" presName="Name0" presStyleCnt="0">
        <dgm:presLayoutVars>
          <dgm:chMax val="1"/>
          <dgm:dir/>
          <dgm:animLvl val="ctr"/>
          <dgm:resizeHandles val="exact"/>
        </dgm:presLayoutVars>
      </dgm:prSet>
      <dgm:spPr/>
    </dgm:pt>
    <dgm:pt modelId="{F76C23E2-6BC7-49E3-A648-CB1722FD579D}" type="pres">
      <dgm:prSet presAssocID="{FA16268E-A5BC-4C9C-BFD7-5FD33DFA6019}" presName="centerShape" presStyleLbl="node0" presStyleIdx="0" presStyleCnt="1"/>
      <dgm:spPr/>
    </dgm:pt>
    <dgm:pt modelId="{A4E2E9D2-8B57-4BE4-8C25-0EFE97986C68}" type="pres">
      <dgm:prSet presAssocID="{36922F3F-591B-4CC0-ADFF-E3CFFCB7F29B}" presName="node" presStyleLbl="node1" presStyleIdx="0" presStyleCnt="6">
        <dgm:presLayoutVars>
          <dgm:bulletEnabled val="1"/>
        </dgm:presLayoutVars>
      </dgm:prSet>
      <dgm:spPr/>
      <dgm:t>
        <a:bodyPr/>
        <a:lstStyle/>
        <a:p>
          <a:endParaRPr lang="tr-TR"/>
        </a:p>
      </dgm:t>
    </dgm:pt>
    <dgm:pt modelId="{CB03F942-C561-4524-8781-FD864D5DDFD7}" type="pres">
      <dgm:prSet presAssocID="{36922F3F-591B-4CC0-ADFF-E3CFFCB7F29B}" presName="dummy" presStyleCnt="0"/>
      <dgm:spPr/>
    </dgm:pt>
    <dgm:pt modelId="{5B538D92-E619-4AA9-AADE-491D962AEC49}" type="pres">
      <dgm:prSet presAssocID="{519E9AF5-29B6-46A7-84F7-AB1F45B5E402}" presName="sibTrans" presStyleLbl="sibTrans2D1" presStyleIdx="0" presStyleCnt="6"/>
      <dgm:spPr/>
    </dgm:pt>
    <dgm:pt modelId="{C0D5C662-80C7-4324-89C9-AAFA3E058901}" type="pres">
      <dgm:prSet presAssocID="{673F36D7-C89D-42AF-88D7-1C51401AB4AF}" presName="node" presStyleLbl="node1" presStyleIdx="1" presStyleCnt="6">
        <dgm:presLayoutVars>
          <dgm:bulletEnabled val="1"/>
        </dgm:presLayoutVars>
      </dgm:prSet>
      <dgm:spPr/>
      <dgm:t>
        <a:bodyPr/>
        <a:lstStyle/>
        <a:p>
          <a:endParaRPr lang="tr-TR"/>
        </a:p>
      </dgm:t>
    </dgm:pt>
    <dgm:pt modelId="{5AE99882-EFB5-4B5D-A14F-821A619A89F1}" type="pres">
      <dgm:prSet presAssocID="{673F36D7-C89D-42AF-88D7-1C51401AB4AF}" presName="dummy" presStyleCnt="0"/>
      <dgm:spPr/>
    </dgm:pt>
    <dgm:pt modelId="{B122B91C-F9FE-49DB-8B3F-7B6E7BCDF081}" type="pres">
      <dgm:prSet presAssocID="{0B245C2F-D3F9-4642-8B90-19492A2D2524}" presName="sibTrans" presStyleLbl="sibTrans2D1" presStyleIdx="1" presStyleCnt="6"/>
      <dgm:spPr/>
    </dgm:pt>
    <dgm:pt modelId="{C8AE4AF6-2C90-47BB-A20B-28447FE84440}" type="pres">
      <dgm:prSet presAssocID="{EF9EACFC-E3FD-41C3-87B5-474BB9F7E2C5}" presName="node" presStyleLbl="node1" presStyleIdx="2" presStyleCnt="6">
        <dgm:presLayoutVars>
          <dgm:bulletEnabled val="1"/>
        </dgm:presLayoutVars>
      </dgm:prSet>
      <dgm:spPr/>
      <dgm:t>
        <a:bodyPr/>
        <a:lstStyle/>
        <a:p>
          <a:endParaRPr lang="tr-TR"/>
        </a:p>
      </dgm:t>
    </dgm:pt>
    <dgm:pt modelId="{BD425A47-C20B-4EB9-9BFF-BFE4DA3412EE}" type="pres">
      <dgm:prSet presAssocID="{EF9EACFC-E3FD-41C3-87B5-474BB9F7E2C5}" presName="dummy" presStyleCnt="0"/>
      <dgm:spPr/>
    </dgm:pt>
    <dgm:pt modelId="{3729813A-B8C1-4A05-B626-59859CFA9138}" type="pres">
      <dgm:prSet presAssocID="{F4B9EBE9-71C3-4CDF-AE0E-E4035EF2B1C2}" presName="sibTrans" presStyleLbl="sibTrans2D1" presStyleIdx="2" presStyleCnt="6"/>
      <dgm:spPr/>
    </dgm:pt>
    <dgm:pt modelId="{20318D14-F4A3-4C37-9724-DBD57382E3B3}" type="pres">
      <dgm:prSet presAssocID="{1ECE15D6-BEFC-4BB9-8072-41DA914672E1}" presName="node" presStyleLbl="node1" presStyleIdx="3" presStyleCnt="6">
        <dgm:presLayoutVars>
          <dgm:bulletEnabled val="1"/>
        </dgm:presLayoutVars>
      </dgm:prSet>
      <dgm:spPr/>
      <dgm:t>
        <a:bodyPr/>
        <a:lstStyle/>
        <a:p>
          <a:endParaRPr lang="tr-TR"/>
        </a:p>
      </dgm:t>
    </dgm:pt>
    <dgm:pt modelId="{593A1C6B-1FD2-477B-B7B1-E19FAAC52F78}" type="pres">
      <dgm:prSet presAssocID="{1ECE15D6-BEFC-4BB9-8072-41DA914672E1}" presName="dummy" presStyleCnt="0"/>
      <dgm:spPr/>
    </dgm:pt>
    <dgm:pt modelId="{1FB3EF4E-A1C5-4E95-9F56-4DAD2159C40D}" type="pres">
      <dgm:prSet presAssocID="{98EE22DA-2AA6-49D9-8549-39A7E7567121}" presName="sibTrans" presStyleLbl="sibTrans2D1" presStyleIdx="3" presStyleCnt="6"/>
      <dgm:spPr/>
    </dgm:pt>
    <dgm:pt modelId="{279B1258-B2AA-49D9-B824-BCE61BDC3973}" type="pres">
      <dgm:prSet presAssocID="{C1F4650A-2D5A-43C2-9394-E5592E49DC2D}" presName="node" presStyleLbl="node1" presStyleIdx="4" presStyleCnt="6">
        <dgm:presLayoutVars>
          <dgm:bulletEnabled val="1"/>
        </dgm:presLayoutVars>
      </dgm:prSet>
      <dgm:spPr/>
      <dgm:t>
        <a:bodyPr/>
        <a:lstStyle/>
        <a:p>
          <a:endParaRPr lang="tr-TR"/>
        </a:p>
      </dgm:t>
    </dgm:pt>
    <dgm:pt modelId="{BC9415D4-4978-4175-8049-515AABCBE38A}" type="pres">
      <dgm:prSet presAssocID="{C1F4650A-2D5A-43C2-9394-E5592E49DC2D}" presName="dummy" presStyleCnt="0"/>
      <dgm:spPr/>
    </dgm:pt>
    <dgm:pt modelId="{5AD03868-BED6-4D2F-8174-EB6BD35B0A25}" type="pres">
      <dgm:prSet presAssocID="{65FF7400-4A52-4FB0-A5DB-08502A9846A6}" presName="sibTrans" presStyleLbl="sibTrans2D1" presStyleIdx="4" presStyleCnt="6"/>
      <dgm:spPr/>
    </dgm:pt>
    <dgm:pt modelId="{94FAA11C-C13F-4327-A647-9CD3BEDFBEA0}" type="pres">
      <dgm:prSet presAssocID="{5D7DA39B-FE34-4C6E-8F7F-4B90A827D05E}" presName="node" presStyleLbl="node1" presStyleIdx="5" presStyleCnt="6">
        <dgm:presLayoutVars>
          <dgm:bulletEnabled val="1"/>
        </dgm:presLayoutVars>
      </dgm:prSet>
      <dgm:spPr/>
      <dgm:t>
        <a:bodyPr/>
        <a:lstStyle/>
        <a:p>
          <a:endParaRPr lang="tr-TR"/>
        </a:p>
      </dgm:t>
    </dgm:pt>
    <dgm:pt modelId="{C06200D1-BED6-417C-BE12-E167A517C14E}" type="pres">
      <dgm:prSet presAssocID="{5D7DA39B-FE34-4C6E-8F7F-4B90A827D05E}" presName="dummy" presStyleCnt="0"/>
      <dgm:spPr/>
    </dgm:pt>
    <dgm:pt modelId="{0C68E7BF-33F3-46C7-B9ED-12792F871B01}" type="pres">
      <dgm:prSet presAssocID="{94932485-69BF-4545-A5C6-4D18FF47B472}" presName="sibTrans" presStyleLbl="sibTrans2D1" presStyleIdx="5" presStyleCnt="6"/>
      <dgm:spPr/>
    </dgm:pt>
  </dgm:ptLst>
  <dgm:cxnLst>
    <dgm:cxn modelId="{6E167139-69CA-422B-9ED7-E4A500FD43D2}" type="presOf" srcId="{519E9AF5-29B6-46A7-84F7-AB1F45B5E402}" destId="{5B538D92-E619-4AA9-AADE-491D962AEC49}" srcOrd="0" destOrd="0" presId="urn:microsoft.com/office/officeart/2005/8/layout/radial6"/>
    <dgm:cxn modelId="{E86A7CD4-3120-4E5A-8D6F-D8B0005891D3}" srcId="{FA16268E-A5BC-4C9C-BFD7-5FD33DFA6019}" destId="{673F36D7-C89D-42AF-88D7-1C51401AB4AF}" srcOrd="1" destOrd="0" parTransId="{0617960B-FC42-44AC-9D7E-A8F890225EB7}" sibTransId="{0B245C2F-D3F9-4642-8B90-19492A2D2524}"/>
    <dgm:cxn modelId="{D7D62971-B98E-4A68-9340-B55765BDEDAD}" type="presOf" srcId="{EF9EACFC-E3FD-41C3-87B5-474BB9F7E2C5}" destId="{C8AE4AF6-2C90-47BB-A20B-28447FE84440}" srcOrd="0" destOrd="0" presId="urn:microsoft.com/office/officeart/2005/8/layout/radial6"/>
    <dgm:cxn modelId="{DC1CE450-E8CD-4EB4-BEAB-6C3145055E20}" type="presOf" srcId="{5D7DA39B-FE34-4C6E-8F7F-4B90A827D05E}" destId="{94FAA11C-C13F-4327-A647-9CD3BEDFBEA0}" srcOrd="0" destOrd="0" presId="urn:microsoft.com/office/officeart/2005/8/layout/radial6"/>
    <dgm:cxn modelId="{5142C9B4-5F3A-4207-996B-6A95DC3CF0B7}" type="presOf" srcId="{0B245C2F-D3F9-4642-8B90-19492A2D2524}" destId="{B122B91C-F9FE-49DB-8B3F-7B6E7BCDF081}" srcOrd="0" destOrd="0" presId="urn:microsoft.com/office/officeart/2005/8/layout/radial6"/>
    <dgm:cxn modelId="{B7601FD5-7BAF-42A1-A251-EBCEF1D84413}" srcId="{FA16268E-A5BC-4C9C-BFD7-5FD33DFA6019}" destId="{5D7DA39B-FE34-4C6E-8F7F-4B90A827D05E}" srcOrd="5" destOrd="0" parTransId="{D329C735-BC7E-44E2-ACEF-8E2F285BBBCB}" sibTransId="{94932485-69BF-4545-A5C6-4D18FF47B472}"/>
    <dgm:cxn modelId="{D7777581-0E18-4400-BC64-4A9030FC9EBF}" srcId="{FA16268E-A5BC-4C9C-BFD7-5FD33DFA6019}" destId="{36922F3F-591B-4CC0-ADFF-E3CFFCB7F29B}" srcOrd="0" destOrd="0" parTransId="{C172DB62-713F-4B10-BBF3-1D88733324E0}" sibTransId="{519E9AF5-29B6-46A7-84F7-AB1F45B5E402}"/>
    <dgm:cxn modelId="{8D65C2F1-8097-4B96-965B-56F98D8438EB}" type="presOf" srcId="{36922F3F-591B-4CC0-ADFF-E3CFFCB7F29B}" destId="{A4E2E9D2-8B57-4BE4-8C25-0EFE97986C68}" srcOrd="0" destOrd="0" presId="urn:microsoft.com/office/officeart/2005/8/layout/radial6"/>
    <dgm:cxn modelId="{218D0ED3-A684-4136-A880-455679EC7D3F}" srcId="{FA16268E-A5BC-4C9C-BFD7-5FD33DFA6019}" destId="{C1F4650A-2D5A-43C2-9394-E5592E49DC2D}" srcOrd="4" destOrd="0" parTransId="{55492677-5C4E-4A68-9212-B94381091EE3}" sibTransId="{65FF7400-4A52-4FB0-A5DB-08502A9846A6}"/>
    <dgm:cxn modelId="{B37CF4E0-D778-44FF-A928-836CD8842C2C}" type="presOf" srcId="{F4B9EBE9-71C3-4CDF-AE0E-E4035EF2B1C2}" destId="{3729813A-B8C1-4A05-B626-59859CFA9138}" srcOrd="0" destOrd="0" presId="urn:microsoft.com/office/officeart/2005/8/layout/radial6"/>
    <dgm:cxn modelId="{B95E7C10-5416-49A2-B730-AF7D72BB5E84}" type="presOf" srcId="{98EE22DA-2AA6-49D9-8549-39A7E7567121}" destId="{1FB3EF4E-A1C5-4E95-9F56-4DAD2159C40D}" srcOrd="0" destOrd="0" presId="urn:microsoft.com/office/officeart/2005/8/layout/radial6"/>
    <dgm:cxn modelId="{56627DF0-C3C2-445A-A518-C9AD26429A0F}" type="presOf" srcId="{E1C0B57D-032F-4C19-BD48-CF98ECC45258}" destId="{68B2A750-7DAB-4520-A9A7-A96D79345A15}" srcOrd="0" destOrd="0" presId="urn:microsoft.com/office/officeart/2005/8/layout/radial6"/>
    <dgm:cxn modelId="{BA73F679-C8FE-4DE2-9A4C-89E065B02EE6}" srcId="{FA16268E-A5BC-4C9C-BFD7-5FD33DFA6019}" destId="{1ECE15D6-BEFC-4BB9-8072-41DA914672E1}" srcOrd="3" destOrd="0" parTransId="{CD9C3341-2F44-49A0-8AD6-FEE4B0533A8E}" sibTransId="{98EE22DA-2AA6-49D9-8549-39A7E7567121}"/>
    <dgm:cxn modelId="{953699C9-BA91-443B-A2A1-5A2C32C600CE}" srcId="{E1C0B57D-032F-4C19-BD48-CF98ECC45258}" destId="{FA16268E-A5BC-4C9C-BFD7-5FD33DFA6019}" srcOrd="0" destOrd="0" parTransId="{29482850-1AC5-4359-A078-45184481B4E2}" sibTransId="{5CD4281A-0170-417E-8E75-517919EEDCAD}"/>
    <dgm:cxn modelId="{AC2A2C31-C02F-4A5C-8DB8-0E31DAE8FEC1}" srcId="{FA16268E-A5BC-4C9C-BFD7-5FD33DFA6019}" destId="{EF9EACFC-E3FD-41C3-87B5-474BB9F7E2C5}" srcOrd="2" destOrd="0" parTransId="{FD3C8570-8B85-42DC-9A7F-C93B79F1E4C6}" sibTransId="{F4B9EBE9-71C3-4CDF-AE0E-E4035EF2B1C2}"/>
    <dgm:cxn modelId="{2D935ADF-44DD-4FCD-A7AA-71CCC4A64E45}" type="presOf" srcId="{FA16268E-A5BC-4C9C-BFD7-5FD33DFA6019}" destId="{F76C23E2-6BC7-49E3-A648-CB1722FD579D}" srcOrd="0" destOrd="0" presId="urn:microsoft.com/office/officeart/2005/8/layout/radial6"/>
    <dgm:cxn modelId="{3A228485-8268-4A47-917B-84860D98FB39}" type="presOf" srcId="{1ECE15D6-BEFC-4BB9-8072-41DA914672E1}" destId="{20318D14-F4A3-4C37-9724-DBD57382E3B3}" srcOrd="0" destOrd="0" presId="urn:microsoft.com/office/officeart/2005/8/layout/radial6"/>
    <dgm:cxn modelId="{AC297FFC-48F5-43F1-A3DA-5D35B29A2D0F}" type="presOf" srcId="{65FF7400-4A52-4FB0-A5DB-08502A9846A6}" destId="{5AD03868-BED6-4D2F-8174-EB6BD35B0A25}" srcOrd="0" destOrd="0" presId="urn:microsoft.com/office/officeart/2005/8/layout/radial6"/>
    <dgm:cxn modelId="{EC209021-BCC0-4250-B2D9-E67D478DB55B}" type="presOf" srcId="{C1F4650A-2D5A-43C2-9394-E5592E49DC2D}" destId="{279B1258-B2AA-49D9-B824-BCE61BDC3973}" srcOrd="0" destOrd="0" presId="urn:microsoft.com/office/officeart/2005/8/layout/radial6"/>
    <dgm:cxn modelId="{DAD26E12-EAFD-4827-B190-CECBA74327FE}" type="presOf" srcId="{94932485-69BF-4545-A5C6-4D18FF47B472}" destId="{0C68E7BF-33F3-46C7-B9ED-12792F871B01}" srcOrd="0" destOrd="0" presId="urn:microsoft.com/office/officeart/2005/8/layout/radial6"/>
    <dgm:cxn modelId="{762FEC6E-C346-428F-9B58-E70A566FBC18}" type="presOf" srcId="{673F36D7-C89D-42AF-88D7-1C51401AB4AF}" destId="{C0D5C662-80C7-4324-89C9-AAFA3E058901}" srcOrd="0" destOrd="0" presId="urn:microsoft.com/office/officeart/2005/8/layout/radial6"/>
    <dgm:cxn modelId="{84C41714-ABC6-4601-AD9F-8081CB31F72E}" type="presParOf" srcId="{68B2A750-7DAB-4520-A9A7-A96D79345A15}" destId="{F76C23E2-6BC7-49E3-A648-CB1722FD579D}" srcOrd="0" destOrd="0" presId="urn:microsoft.com/office/officeart/2005/8/layout/radial6"/>
    <dgm:cxn modelId="{48DA7BD6-CD13-4F5B-AEBD-86E127B07EFA}" type="presParOf" srcId="{68B2A750-7DAB-4520-A9A7-A96D79345A15}" destId="{A4E2E9D2-8B57-4BE4-8C25-0EFE97986C68}" srcOrd="1" destOrd="0" presId="urn:microsoft.com/office/officeart/2005/8/layout/radial6"/>
    <dgm:cxn modelId="{5BDCEFD3-A5BA-4A42-AC5F-C1EA277D2D03}" type="presParOf" srcId="{68B2A750-7DAB-4520-A9A7-A96D79345A15}" destId="{CB03F942-C561-4524-8781-FD864D5DDFD7}" srcOrd="2" destOrd="0" presId="urn:microsoft.com/office/officeart/2005/8/layout/radial6"/>
    <dgm:cxn modelId="{781F170E-0940-44BC-B59F-5895E6E23EB3}" type="presParOf" srcId="{68B2A750-7DAB-4520-A9A7-A96D79345A15}" destId="{5B538D92-E619-4AA9-AADE-491D962AEC49}" srcOrd="3" destOrd="0" presId="urn:microsoft.com/office/officeart/2005/8/layout/radial6"/>
    <dgm:cxn modelId="{1200FE13-F95A-48A9-AC8D-94434F15CA8C}" type="presParOf" srcId="{68B2A750-7DAB-4520-A9A7-A96D79345A15}" destId="{C0D5C662-80C7-4324-89C9-AAFA3E058901}" srcOrd="4" destOrd="0" presId="urn:microsoft.com/office/officeart/2005/8/layout/radial6"/>
    <dgm:cxn modelId="{44DD7D54-0A65-488F-9107-E4C0598C9F05}" type="presParOf" srcId="{68B2A750-7DAB-4520-A9A7-A96D79345A15}" destId="{5AE99882-EFB5-4B5D-A14F-821A619A89F1}" srcOrd="5" destOrd="0" presId="urn:microsoft.com/office/officeart/2005/8/layout/radial6"/>
    <dgm:cxn modelId="{CB038E4A-FDA6-4832-91DD-7A9A8177CC6C}" type="presParOf" srcId="{68B2A750-7DAB-4520-A9A7-A96D79345A15}" destId="{B122B91C-F9FE-49DB-8B3F-7B6E7BCDF081}" srcOrd="6" destOrd="0" presId="urn:microsoft.com/office/officeart/2005/8/layout/radial6"/>
    <dgm:cxn modelId="{823AE9C5-725C-49AF-9BE1-55A8B2D93DB2}" type="presParOf" srcId="{68B2A750-7DAB-4520-A9A7-A96D79345A15}" destId="{C8AE4AF6-2C90-47BB-A20B-28447FE84440}" srcOrd="7" destOrd="0" presId="urn:microsoft.com/office/officeart/2005/8/layout/radial6"/>
    <dgm:cxn modelId="{9FFB02EF-1E70-4B49-812F-7DF6795A5E1B}" type="presParOf" srcId="{68B2A750-7DAB-4520-A9A7-A96D79345A15}" destId="{BD425A47-C20B-4EB9-9BFF-BFE4DA3412EE}" srcOrd="8" destOrd="0" presId="urn:microsoft.com/office/officeart/2005/8/layout/radial6"/>
    <dgm:cxn modelId="{009631B1-6035-4C70-AC24-E4D1F519A8E9}" type="presParOf" srcId="{68B2A750-7DAB-4520-A9A7-A96D79345A15}" destId="{3729813A-B8C1-4A05-B626-59859CFA9138}" srcOrd="9" destOrd="0" presId="urn:microsoft.com/office/officeart/2005/8/layout/radial6"/>
    <dgm:cxn modelId="{A87B7038-B0B9-4D38-B468-A5988457816A}" type="presParOf" srcId="{68B2A750-7DAB-4520-A9A7-A96D79345A15}" destId="{20318D14-F4A3-4C37-9724-DBD57382E3B3}" srcOrd="10" destOrd="0" presId="urn:microsoft.com/office/officeart/2005/8/layout/radial6"/>
    <dgm:cxn modelId="{2059E766-6AC7-496D-971B-904F7E730EA4}" type="presParOf" srcId="{68B2A750-7DAB-4520-A9A7-A96D79345A15}" destId="{593A1C6B-1FD2-477B-B7B1-E19FAAC52F78}" srcOrd="11" destOrd="0" presId="urn:microsoft.com/office/officeart/2005/8/layout/radial6"/>
    <dgm:cxn modelId="{DA37BFD4-24C9-4FEB-AE15-7A1E44571BA8}" type="presParOf" srcId="{68B2A750-7DAB-4520-A9A7-A96D79345A15}" destId="{1FB3EF4E-A1C5-4E95-9F56-4DAD2159C40D}" srcOrd="12" destOrd="0" presId="urn:microsoft.com/office/officeart/2005/8/layout/radial6"/>
    <dgm:cxn modelId="{6012DDCC-4E3C-4666-9508-A11DDAC8F543}" type="presParOf" srcId="{68B2A750-7DAB-4520-A9A7-A96D79345A15}" destId="{279B1258-B2AA-49D9-B824-BCE61BDC3973}" srcOrd="13" destOrd="0" presId="urn:microsoft.com/office/officeart/2005/8/layout/radial6"/>
    <dgm:cxn modelId="{7313A119-F5D6-4429-8B5C-86716E21CBF9}" type="presParOf" srcId="{68B2A750-7DAB-4520-A9A7-A96D79345A15}" destId="{BC9415D4-4978-4175-8049-515AABCBE38A}" srcOrd="14" destOrd="0" presId="urn:microsoft.com/office/officeart/2005/8/layout/radial6"/>
    <dgm:cxn modelId="{4F547039-FE8F-45D9-9402-B2FA3E7051BA}" type="presParOf" srcId="{68B2A750-7DAB-4520-A9A7-A96D79345A15}" destId="{5AD03868-BED6-4D2F-8174-EB6BD35B0A25}" srcOrd="15" destOrd="0" presId="urn:microsoft.com/office/officeart/2005/8/layout/radial6"/>
    <dgm:cxn modelId="{5154B79F-5BC7-443E-97B2-D3E30C6D3EF1}" type="presParOf" srcId="{68B2A750-7DAB-4520-A9A7-A96D79345A15}" destId="{94FAA11C-C13F-4327-A647-9CD3BEDFBEA0}" srcOrd="16" destOrd="0" presId="urn:microsoft.com/office/officeart/2005/8/layout/radial6"/>
    <dgm:cxn modelId="{A2936137-6745-41F3-BCCE-4ED0211C93AC}" type="presParOf" srcId="{68B2A750-7DAB-4520-A9A7-A96D79345A15}" destId="{C06200D1-BED6-417C-BE12-E167A517C14E}" srcOrd="17" destOrd="0" presId="urn:microsoft.com/office/officeart/2005/8/layout/radial6"/>
    <dgm:cxn modelId="{B6B0709C-2F1F-45B3-8E1C-64FE09A36500}" type="presParOf" srcId="{68B2A750-7DAB-4520-A9A7-A96D79345A15}" destId="{0C68E7BF-33F3-46C7-B9ED-12792F871B01}"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68E7BF-33F3-46C7-B9ED-12792F871B01}">
      <dsp:nvSpPr>
        <dsp:cNvPr id="0" name=""/>
        <dsp:cNvSpPr/>
      </dsp:nvSpPr>
      <dsp:spPr>
        <a:xfrm>
          <a:off x="2409122" y="631742"/>
          <a:ext cx="4325754" cy="4325754"/>
        </a:xfrm>
        <a:prstGeom prst="blockArc">
          <a:avLst>
            <a:gd name="adj1" fmla="val 12600000"/>
            <a:gd name="adj2" fmla="val 16200000"/>
            <a:gd name="adj3" fmla="val 4526"/>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AD03868-BED6-4D2F-8174-EB6BD35B0A25}">
      <dsp:nvSpPr>
        <dsp:cNvPr id="0" name=""/>
        <dsp:cNvSpPr/>
      </dsp:nvSpPr>
      <dsp:spPr>
        <a:xfrm>
          <a:off x="2409122" y="631742"/>
          <a:ext cx="4325754" cy="4325754"/>
        </a:xfrm>
        <a:prstGeom prst="blockArc">
          <a:avLst>
            <a:gd name="adj1" fmla="val 9000000"/>
            <a:gd name="adj2" fmla="val 12600000"/>
            <a:gd name="adj3" fmla="val 4526"/>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FB3EF4E-A1C5-4E95-9F56-4DAD2159C40D}">
      <dsp:nvSpPr>
        <dsp:cNvPr id="0" name=""/>
        <dsp:cNvSpPr/>
      </dsp:nvSpPr>
      <dsp:spPr>
        <a:xfrm>
          <a:off x="2409122" y="631742"/>
          <a:ext cx="4325754" cy="4325754"/>
        </a:xfrm>
        <a:prstGeom prst="blockArc">
          <a:avLst>
            <a:gd name="adj1" fmla="val 5400000"/>
            <a:gd name="adj2" fmla="val 9000000"/>
            <a:gd name="adj3" fmla="val 4526"/>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29813A-B8C1-4A05-B626-59859CFA9138}">
      <dsp:nvSpPr>
        <dsp:cNvPr id="0" name=""/>
        <dsp:cNvSpPr/>
      </dsp:nvSpPr>
      <dsp:spPr>
        <a:xfrm>
          <a:off x="2409122" y="631742"/>
          <a:ext cx="4325754" cy="4325754"/>
        </a:xfrm>
        <a:prstGeom prst="blockArc">
          <a:avLst>
            <a:gd name="adj1" fmla="val 1800000"/>
            <a:gd name="adj2" fmla="val 5400000"/>
            <a:gd name="adj3" fmla="val 4526"/>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122B91C-F9FE-49DB-8B3F-7B6E7BCDF081}">
      <dsp:nvSpPr>
        <dsp:cNvPr id="0" name=""/>
        <dsp:cNvSpPr/>
      </dsp:nvSpPr>
      <dsp:spPr>
        <a:xfrm>
          <a:off x="2409122" y="631742"/>
          <a:ext cx="4325754" cy="4325754"/>
        </a:xfrm>
        <a:prstGeom prst="blockArc">
          <a:avLst>
            <a:gd name="adj1" fmla="val 19800000"/>
            <a:gd name="adj2" fmla="val 1800000"/>
            <a:gd name="adj3" fmla="val 4526"/>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B538D92-E619-4AA9-AADE-491D962AEC49}">
      <dsp:nvSpPr>
        <dsp:cNvPr id="0" name=""/>
        <dsp:cNvSpPr/>
      </dsp:nvSpPr>
      <dsp:spPr>
        <a:xfrm>
          <a:off x="2409122" y="631742"/>
          <a:ext cx="4325754" cy="4325754"/>
        </a:xfrm>
        <a:prstGeom prst="blockArc">
          <a:avLst>
            <a:gd name="adj1" fmla="val 16200000"/>
            <a:gd name="adj2" fmla="val 19800000"/>
            <a:gd name="adj3" fmla="val 4526"/>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76C23E2-6BC7-49E3-A648-CB1722FD579D}">
      <dsp:nvSpPr>
        <dsp:cNvPr id="0" name=""/>
        <dsp:cNvSpPr/>
      </dsp:nvSpPr>
      <dsp:spPr>
        <a:xfrm>
          <a:off x="3600896" y="1823516"/>
          <a:ext cx="1942207" cy="19422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r>
            <a:rPr lang="tr-TR" sz="2600" kern="1200" dirty="0" smtClean="0"/>
            <a:t>Bağımlılık Döngüsü</a:t>
          </a:r>
          <a:endParaRPr lang="tr-TR" sz="2600" kern="1200" dirty="0"/>
        </a:p>
      </dsp:txBody>
      <dsp:txXfrm>
        <a:off x="3885326" y="2107946"/>
        <a:ext cx="1373347" cy="1373347"/>
      </dsp:txXfrm>
    </dsp:sp>
    <dsp:sp modelId="{A4E2E9D2-8B57-4BE4-8C25-0EFE97986C68}">
      <dsp:nvSpPr>
        <dsp:cNvPr id="0" name=""/>
        <dsp:cNvSpPr/>
      </dsp:nvSpPr>
      <dsp:spPr>
        <a:xfrm>
          <a:off x="3892227" y="914"/>
          <a:ext cx="1359544" cy="135954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b="1" kern="1200" smtClean="0"/>
            <a:t>“istersem bırakırım”</a:t>
          </a:r>
          <a:endParaRPr lang="tr-TR" sz="1300" b="1" kern="1200" dirty="0"/>
        </a:p>
      </dsp:txBody>
      <dsp:txXfrm>
        <a:off x="4091328" y="200015"/>
        <a:ext cx="961342" cy="961342"/>
      </dsp:txXfrm>
    </dsp:sp>
    <dsp:sp modelId="{C0D5C662-80C7-4324-89C9-AAFA3E058901}">
      <dsp:nvSpPr>
        <dsp:cNvPr id="0" name=""/>
        <dsp:cNvSpPr/>
      </dsp:nvSpPr>
      <dsp:spPr>
        <a:xfrm>
          <a:off x="5722947" y="1057880"/>
          <a:ext cx="1359544" cy="135954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b="1" kern="1200" smtClean="0"/>
            <a:t>zaten daha önce 2 ay internete girmediğim oldu</a:t>
          </a:r>
          <a:endParaRPr lang="tr-TR" sz="1300" b="1" kern="1200" dirty="0"/>
        </a:p>
      </dsp:txBody>
      <dsp:txXfrm>
        <a:off x="5922048" y="1256981"/>
        <a:ext cx="961342" cy="961342"/>
      </dsp:txXfrm>
    </dsp:sp>
    <dsp:sp modelId="{C8AE4AF6-2C90-47BB-A20B-28447FE84440}">
      <dsp:nvSpPr>
        <dsp:cNvPr id="0" name=""/>
        <dsp:cNvSpPr/>
      </dsp:nvSpPr>
      <dsp:spPr>
        <a:xfrm>
          <a:off x="5722947" y="3171814"/>
          <a:ext cx="1359544" cy="135954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b="1" kern="1200" smtClean="0"/>
            <a:t>“bir kereden bir şey olmaz”</a:t>
          </a:r>
          <a:endParaRPr lang="tr-TR" sz="1300" b="1" kern="1200" dirty="0"/>
        </a:p>
      </dsp:txBody>
      <dsp:txXfrm>
        <a:off x="5922048" y="3370915"/>
        <a:ext cx="961342" cy="961342"/>
      </dsp:txXfrm>
    </dsp:sp>
    <dsp:sp modelId="{20318D14-F4A3-4C37-9724-DBD57382E3B3}">
      <dsp:nvSpPr>
        <dsp:cNvPr id="0" name=""/>
        <dsp:cNvSpPr/>
      </dsp:nvSpPr>
      <dsp:spPr>
        <a:xfrm>
          <a:off x="3892227" y="4228780"/>
          <a:ext cx="1359544" cy="135954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b="1" kern="1200" smtClean="0"/>
            <a:t>“kontrol bende, merak etme”</a:t>
          </a:r>
          <a:endParaRPr lang="tr-TR" sz="1300" b="1" kern="1200" dirty="0"/>
        </a:p>
      </dsp:txBody>
      <dsp:txXfrm>
        <a:off x="4091328" y="4427881"/>
        <a:ext cx="961342" cy="961342"/>
      </dsp:txXfrm>
    </dsp:sp>
    <dsp:sp modelId="{279B1258-B2AA-49D9-B824-BCE61BDC3973}">
      <dsp:nvSpPr>
        <dsp:cNvPr id="0" name=""/>
        <dsp:cNvSpPr/>
      </dsp:nvSpPr>
      <dsp:spPr>
        <a:xfrm>
          <a:off x="2061507" y="3171814"/>
          <a:ext cx="1359544" cy="1359544"/>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b="1" kern="1200" smtClean="0"/>
            <a:t>“galiba sorun var, ama bu son”</a:t>
          </a:r>
          <a:endParaRPr lang="tr-TR" sz="1300" b="1" kern="1200" dirty="0"/>
        </a:p>
      </dsp:txBody>
      <dsp:txXfrm>
        <a:off x="2260608" y="3370915"/>
        <a:ext cx="961342" cy="961342"/>
      </dsp:txXfrm>
    </dsp:sp>
    <dsp:sp modelId="{94FAA11C-C13F-4327-A647-9CD3BEDFBEA0}">
      <dsp:nvSpPr>
        <dsp:cNvPr id="0" name=""/>
        <dsp:cNvSpPr/>
      </dsp:nvSpPr>
      <dsp:spPr>
        <a:xfrm>
          <a:off x="2061507" y="1057880"/>
          <a:ext cx="1359544" cy="1359544"/>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b="1" kern="1200" dirty="0" smtClean="0"/>
            <a:t>“anladım ben…”</a:t>
          </a:r>
          <a:endParaRPr lang="tr-TR" sz="1300" b="1" kern="1200" dirty="0"/>
        </a:p>
      </dsp:txBody>
      <dsp:txXfrm>
        <a:off x="2260608" y="1256981"/>
        <a:ext cx="961342" cy="96134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15.12.2014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15.12.2014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15.12.2014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15.12.2014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15.12.2014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15.12.2014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15.12.2014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15.12.2014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764704"/>
            <a:ext cx="7772400" cy="1273473"/>
          </a:xfrm>
        </p:spPr>
        <p:txBody>
          <a:bodyPr>
            <a:normAutofit fontScale="90000"/>
          </a:bodyPr>
          <a:lstStyle/>
          <a:p>
            <a:r>
              <a:rPr lang="tr-TR" b="1" dirty="0" smtClean="0">
                <a:solidFill>
                  <a:srgbClr val="FF0000"/>
                </a:solidFill>
              </a:rPr>
              <a:t>BİR BAĞIMLILIK OLARAK </a:t>
            </a:r>
            <a:br>
              <a:rPr lang="tr-TR" b="1" dirty="0" smtClean="0">
                <a:solidFill>
                  <a:srgbClr val="FF0000"/>
                </a:solidFill>
              </a:rPr>
            </a:br>
            <a:r>
              <a:rPr lang="tr-TR" b="1" dirty="0" smtClean="0">
                <a:solidFill>
                  <a:srgbClr val="FF0000"/>
                </a:solidFill>
              </a:rPr>
              <a:t>İNTERNET</a:t>
            </a:r>
            <a:endParaRPr lang="tr-TR" b="1" dirty="0">
              <a:solidFill>
                <a:srgbClr val="FF0000"/>
              </a:solidFill>
            </a:endParaRPr>
          </a:p>
        </p:txBody>
      </p:sp>
      <p:sp>
        <p:nvSpPr>
          <p:cNvPr id="3" name="Alt Başlık 2"/>
          <p:cNvSpPr>
            <a:spLocks noGrp="1"/>
          </p:cNvSpPr>
          <p:nvPr>
            <p:ph type="subTitle" idx="1"/>
          </p:nvPr>
        </p:nvSpPr>
        <p:spPr>
          <a:xfrm>
            <a:off x="1403648" y="5085184"/>
            <a:ext cx="6400800" cy="1518266"/>
          </a:xfrm>
        </p:spPr>
        <p:txBody>
          <a:bodyPr>
            <a:normAutofit fontScale="92500" lnSpcReduction="10000"/>
          </a:bodyPr>
          <a:lstStyle/>
          <a:p>
            <a:r>
              <a:rPr lang="tr-TR" dirty="0" smtClean="0"/>
              <a:t>Dr. Serdar </a:t>
            </a:r>
            <a:r>
              <a:rPr lang="tr-TR" dirty="0" err="1" smtClean="0"/>
              <a:t>Nurmedov</a:t>
            </a:r>
            <a:endParaRPr lang="tr-TR" dirty="0" smtClean="0"/>
          </a:p>
          <a:p>
            <a:r>
              <a:rPr lang="tr-TR" dirty="0" smtClean="0"/>
              <a:t>NPISTANBUL Hastanesi</a:t>
            </a:r>
          </a:p>
          <a:p>
            <a:r>
              <a:rPr lang="tr-TR" dirty="0" smtClean="0"/>
              <a:t>NPAMATEM </a:t>
            </a:r>
            <a:endParaRPr lang="tr-TR" dirty="0"/>
          </a:p>
        </p:txBody>
      </p:sp>
      <p:pic>
        <p:nvPicPr>
          <p:cNvPr id="1027" name="Picture 3" descr="C:\Users\fatih uça\Desktop\internet ve sanal bağımlılık\untitled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348880"/>
            <a:ext cx="4320480" cy="21602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fatih uça\Desktop\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78" y="0"/>
            <a:ext cx="1819275"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9661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79198" y="1"/>
            <a:ext cx="8229600" cy="1143000"/>
          </a:xfrm>
        </p:spPr>
        <p:txBody>
          <a:bodyPr>
            <a:normAutofit/>
          </a:bodyPr>
          <a:lstStyle/>
          <a:p>
            <a:r>
              <a:rPr lang="tr-TR" sz="3600" b="1" i="1" dirty="0">
                <a:solidFill>
                  <a:srgbClr val="FF0000"/>
                </a:solidFill>
              </a:rPr>
              <a:t>İnternet </a:t>
            </a:r>
            <a:r>
              <a:rPr lang="tr-TR" sz="3600" b="1" i="1" dirty="0" smtClean="0">
                <a:solidFill>
                  <a:srgbClr val="FF0000"/>
                </a:solidFill>
              </a:rPr>
              <a:t>bağımlılığı </a:t>
            </a:r>
            <a:r>
              <a:rPr lang="tr-TR" sz="3600" b="1" i="1" dirty="0">
                <a:solidFill>
                  <a:srgbClr val="FF0000"/>
                </a:solidFill>
              </a:rPr>
              <a:t>için tanı kriterleri</a:t>
            </a:r>
            <a:endParaRPr lang="tr-TR" sz="3600" b="1" i="1" dirty="0">
              <a:solidFill>
                <a:srgbClr val="FF0000"/>
              </a:solidFill>
            </a:endParaRPr>
          </a:p>
        </p:txBody>
      </p:sp>
      <p:sp>
        <p:nvSpPr>
          <p:cNvPr id="3" name="İçerik Yer Tutucusu 2"/>
          <p:cNvSpPr>
            <a:spLocks noGrp="1"/>
          </p:cNvSpPr>
          <p:nvPr>
            <p:ph idx="1"/>
          </p:nvPr>
        </p:nvSpPr>
        <p:spPr>
          <a:xfrm>
            <a:off x="107504" y="1196752"/>
            <a:ext cx="8856984" cy="5544616"/>
          </a:xfrm>
        </p:spPr>
        <p:txBody>
          <a:bodyPr>
            <a:normAutofit fontScale="62500" lnSpcReduction="20000"/>
          </a:bodyPr>
          <a:lstStyle/>
          <a:p>
            <a:pPr marL="0" indent="0">
              <a:buNone/>
            </a:pPr>
            <a:r>
              <a:rPr lang="tr-TR" b="1" i="1" dirty="0"/>
              <a:t>Aşağıdakilerden en az 5 ölçütün karşılanması </a:t>
            </a:r>
            <a:r>
              <a:rPr lang="tr-TR" b="1" i="1" dirty="0" smtClean="0"/>
              <a:t>gerekir</a:t>
            </a:r>
          </a:p>
          <a:p>
            <a:endParaRPr lang="tr-TR" dirty="0"/>
          </a:p>
          <a:p>
            <a:pPr marL="0" indent="0">
              <a:buNone/>
            </a:pPr>
            <a:r>
              <a:rPr lang="tr-TR" dirty="0" smtClean="0"/>
              <a:t>1</a:t>
            </a:r>
            <a:r>
              <a:rPr lang="tr-TR" dirty="0"/>
              <a:t>. İnternet ile ilgili </a:t>
            </a:r>
            <a:r>
              <a:rPr lang="tr-TR" b="1" dirty="0" err="1"/>
              <a:t>așırı</a:t>
            </a:r>
            <a:r>
              <a:rPr lang="tr-TR" b="1" dirty="0"/>
              <a:t> zihinsel </a:t>
            </a:r>
            <a:r>
              <a:rPr lang="tr-TR" b="1" dirty="0" err="1"/>
              <a:t>uğraș</a:t>
            </a:r>
            <a:r>
              <a:rPr lang="tr-TR" b="1" dirty="0"/>
              <a:t> </a:t>
            </a:r>
            <a:r>
              <a:rPr lang="tr-TR" dirty="0"/>
              <a:t>(sürekli olarak interneti </a:t>
            </a:r>
            <a:r>
              <a:rPr lang="tr-TR" dirty="0" err="1"/>
              <a:t>düșünme</a:t>
            </a:r>
            <a:r>
              <a:rPr lang="tr-TR" dirty="0"/>
              <a:t>, </a:t>
            </a:r>
            <a:r>
              <a:rPr lang="tr-TR" dirty="0" smtClean="0"/>
              <a:t>internette yapılan </a:t>
            </a:r>
            <a:r>
              <a:rPr lang="tr-TR" dirty="0"/>
              <a:t>aktivitelerin hayalini kurma, internette yapılması planlanan </a:t>
            </a:r>
            <a:r>
              <a:rPr lang="tr-TR" dirty="0" smtClean="0"/>
              <a:t>bir sonraki </a:t>
            </a:r>
            <a:r>
              <a:rPr lang="tr-TR" dirty="0"/>
              <a:t>etkinliği </a:t>
            </a:r>
            <a:r>
              <a:rPr lang="tr-TR" dirty="0" err="1"/>
              <a:t>düșünme</a:t>
            </a:r>
            <a:r>
              <a:rPr lang="tr-TR" dirty="0"/>
              <a:t>, </a:t>
            </a:r>
            <a:r>
              <a:rPr lang="tr-TR" dirty="0" err="1"/>
              <a:t>vb</a:t>
            </a:r>
            <a:r>
              <a:rPr lang="tr-TR" dirty="0"/>
              <a:t>)</a:t>
            </a:r>
          </a:p>
          <a:p>
            <a:pPr marL="0" indent="0">
              <a:buNone/>
            </a:pPr>
            <a:r>
              <a:rPr lang="tr-TR" dirty="0"/>
              <a:t>2. İstenilen keyfi almak için </a:t>
            </a:r>
            <a:r>
              <a:rPr lang="tr-TR" b="1" dirty="0"/>
              <a:t>giderek daha fazla oranda internet kullanma </a:t>
            </a:r>
            <a:r>
              <a:rPr lang="tr-TR" b="1" dirty="0" smtClean="0"/>
              <a:t>ihtiyacı </a:t>
            </a:r>
            <a:r>
              <a:rPr lang="tr-TR" dirty="0" smtClean="0"/>
              <a:t>duyma</a:t>
            </a:r>
            <a:endParaRPr lang="tr-TR" dirty="0"/>
          </a:p>
          <a:p>
            <a:pPr marL="0" indent="0">
              <a:buNone/>
            </a:pPr>
            <a:r>
              <a:rPr lang="tr-TR" dirty="0"/>
              <a:t>3. İnterneti kullanımını kontrol etme, azaltma ya da tamamen bırakmaya </a:t>
            </a:r>
            <a:r>
              <a:rPr lang="tr-TR" dirty="0" smtClean="0"/>
              <a:t>yönelik </a:t>
            </a:r>
            <a:r>
              <a:rPr lang="tr-TR" b="1" dirty="0" err="1" smtClean="0"/>
              <a:t>bașarısız</a:t>
            </a:r>
            <a:r>
              <a:rPr lang="tr-TR" b="1" dirty="0" smtClean="0"/>
              <a:t> </a:t>
            </a:r>
            <a:r>
              <a:rPr lang="tr-TR" b="1" dirty="0" err="1"/>
              <a:t>girișimlerin</a:t>
            </a:r>
            <a:r>
              <a:rPr lang="tr-TR" b="1" dirty="0"/>
              <a:t> olması</a:t>
            </a:r>
          </a:p>
          <a:p>
            <a:pPr marL="0" indent="0">
              <a:buNone/>
            </a:pPr>
            <a:r>
              <a:rPr lang="tr-TR" dirty="0"/>
              <a:t>4. İnternet kullanımının azaltılması ya da tamamen kesilmesi durumunda </a:t>
            </a:r>
            <a:r>
              <a:rPr lang="tr-TR" b="1" dirty="0" smtClean="0"/>
              <a:t>huzursuzluk, çökkünlük </a:t>
            </a:r>
            <a:r>
              <a:rPr lang="tr-TR" b="1" dirty="0"/>
              <a:t>ya da kızgınlık hissedilmesi</a:t>
            </a:r>
          </a:p>
          <a:p>
            <a:pPr marL="0" indent="0">
              <a:buNone/>
            </a:pPr>
            <a:r>
              <a:rPr lang="tr-TR" dirty="0"/>
              <a:t>5. </a:t>
            </a:r>
            <a:r>
              <a:rPr lang="tr-TR" dirty="0" err="1"/>
              <a:t>Bașlangıçta</a:t>
            </a:r>
            <a:r>
              <a:rPr lang="tr-TR" dirty="0"/>
              <a:t> planlanandan daha </a:t>
            </a:r>
            <a:r>
              <a:rPr lang="tr-TR" b="1" dirty="0"/>
              <a:t>uzun süre internette kalma</a:t>
            </a:r>
          </a:p>
          <a:p>
            <a:pPr marL="0" indent="0">
              <a:buNone/>
            </a:pPr>
            <a:r>
              <a:rPr lang="tr-TR" dirty="0"/>
              <a:t>6. </a:t>
            </a:r>
            <a:r>
              <a:rPr lang="tr-TR" dirty="0" err="1"/>
              <a:t>Așırı</a:t>
            </a:r>
            <a:r>
              <a:rPr lang="tr-TR" dirty="0"/>
              <a:t> internet kullanımı nedeniyle aile, okul, </a:t>
            </a:r>
            <a:r>
              <a:rPr lang="tr-TR" dirty="0" err="1"/>
              <a:t>iș</a:t>
            </a:r>
            <a:r>
              <a:rPr lang="tr-TR" dirty="0"/>
              <a:t> ve </a:t>
            </a:r>
            <a:r>
              <a:rPr lang="tr-TR" dirty="0" err="1"/>
              <a:t>arkadaș</a:t>
            </a:r>
            <a:r>
              <a:rPr lang="tr-TR" dirty="0"/>
              <a:t> çevresiyle </a:t>
            </a:r>
            <a:r>
              <a:rPr lang="tr-TR" dirty="0" smtClean="0"/>
              <a:t>sorunlar </a:t>
            </a:r>
            <a:r>
              <a:rPr lang="tr-TR" dirty="0" err="1" smtClean="0"/>
              <a:t>yașama</a:t>
            </a:r>
            <a:r>
              <a:rPr lang="tr-TR" dirty="0"/>
              <a:t>, eğitim veya kariyer ile ilgili bir fırsatı </a:t>
            </a:r>
            <a:r>
              <a:rPr lang="tr-TR" b="1" dirty="0"/>
              <a:t>tehlikeye atma ya da kaybetme</a:t>
            </a:r>
          </a:p>
          <a:p>
            <a:pPr marL="0" indent="0">
              <a:buNone/>
            </a:pPr>
            <a:r>
              <a:rPr lang="tr-TR" dirty="0"/>
              <a:t>7. </a:t>
            </a:r>
            <a:r>
              <a:rPr lang="tr-TR" dirty="0" err="1"/>
              <a:t>Bașkalarına</a:t>
            </a:r>
            <a:r>
              <a:rPr lang="tr-TR" dirty="0"/>
              <a:t> (aile, </a:t>
            </a:r>
            <a:r>
              <a:rPr lang="tr-TR" dirty="0" err="1"/>
              <a:t>arkadașlar</a:t>
            </a:r>
            <a:r>
              <a:rPr lang="tr-TR" dirty="0"/>
              <a:t>, terapist, </a:t>
            </a:r>
            <a:r>
              <a:rPr lang="tr-TR" dirty="0" err="1"/>
              <a:t>vb</a:t>
            </a:r>
            <a:r>
              <a:rPr lang="tr-TR" dirty="0"/>
              <a:t>) internette kalma süresi ile ilgili </a:t>
            </a:r>
            <a:r>
              <a:rPr lang="tr-TR" b="1" dirty="0" smtClean="0"/>
              <a:t>yalan söyleme</a:t>
            </a:r>
            <a:endParaRPr lang="tr-TR" b="1" dirty="0"/>
          </a:p>
          <a:p>
            <a:pPr marL="0" indent="0">
              <a:buNone/>
            </a:pPr>
            <a:r>
              <a:rPr lang="tr-TR" dirty="0"/>
              <a:t>8. İnterneti </a:t>
            </a:r>
            <a:r>
              <a:rPr lang="tr-TR" b="1" dirty="0"/>
              <a:t>problemlerden kaçmak veya olumsuz duygulardan </a:t>
            </a:r>
            <a:r>
              <a:rPr lang="tr-TR" dirty="0"/>
              <a:t>(</a:t>
            </a:r>
            <a:r>
              <a:rPr lang="tr-TR" dirty="0" err="1"/>
              <a:t>örn</a:t>
            </a:r>
            <a:r>
              <a:rPr lang="tr-TR" dirty="0"/>
              <a:t>: </a:t>
            </a:r>
            <a:r>
              <a:rPr lang="tr-TR" dirty="0" smtClean="0"/>
              <a:t>çaresizlik, suçluluk</a:t>
            </a:r>
            <a:r>
              <a:rPr lang="tr-TR" dirty="0"/>
              <a:t>, çökkünlük, kaygı) </a:t>
            </a:r>
            <a:r>
              <a:rPr lang="tr-TR" b="1" dirty="0" err="1"/>
              <a:t>uzaklașmak</a:t>
            </a:r>
            <a:r>
              <a:rPr lang="tr-TR" b="1" dirty="0"/>
              <a:t> için </a:t>
            </a:r>
            <a:r>
              <a:rPr lang="tr-TR" b="1" dirty="0" smtClean="0"/>
              <a:t>kullanma</a:t>
            </a:r>
            <a:endParaRPr lang="tr-TR" b="1" dirty="0"/>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84782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9650"/>
            <a:ext cx="8229600" cy="504056"/>
          </a:xfrm>
        </p:spPr>
        <p:txBody>
          <a:bodyPr>
            <a:normAutofit fontScale="90000"/>
          </a:bodyPr>
          <a:lstStyle/>
          <a:p>
            <a:r>
              <a:rPr lang="tr-TR" b="1" i="1" dirty="0">
                <a:solidFill>
                  <a:srgbClr val="FF0000"/>
                </a:solidFill>
              </a:rPr>
              <a:t>Ayrıca</a:t>
            </a:r>
            <a:endParaRPr lang="tr-TR" b="1" i="1" dirty="0">
              <a:solidFill>
                <a:srgbClr val="FF0000"/>
              </a:solidFill>
            </a:endParaRPr>
          </a:p>
        </p:txBody>
      </p:sp>
      <p:sp>
        <p:nvSpPr>
          <p:cNvPr id="3" name="İçerik Yer Tutucusu 2"/>
          <p:cNvSpPr>
            <a:spLocks noGrp="1"/>
          </p:cNvSpPr>
          <p:nvPr>
            <p:ph sz="half" idx="1"/>
          </p:nvPr>
        </p:nvSpPr>
        <p:spPr>
          <a:xfrm>
            <a:off x="395536" y="848739"/>
            <a:ext cx="4038600" cy="5616624"/>
          </a:xfrm>
        </p:spPr>
        <p:txBody>
          <a:bodyPr>
            <a:normAutofit fontScale="77500" lnSpcReduction="20000"/>
          </a:bodyPr>
          <a:lstStyle/>
          <a:p>
            <a:pPr lvl="0"/>
            <a:r>
              <a:rPr lang="tr-TR" dirty="0"/>
              <a:t>İnternet kullanımını durdurmakta zorluk çekme</a:t>
            </a:r>
          </a:p>
          <a:p>
            <a:pPr lvl="0"/>
            <a:r>
              <a:rPr lang="tr-TR" b="1" dirty="0"/>
              <a:t>Bırakmaya niyetlense de kullanmaya devam etmesi </a:t>
            </a:r>
          </a:p>
          <a:p>
            <a:pPr lvl="0"/>
            <a:r>
              <a:rPr lang="tr-TR" dirty="0"/>
              <a:t>Başkaları tarafından internet kullanımı konusunda uyarılarının olması</a:t>
            </a:r>
          </a:p>
          <a:p>
            <a:pPr lvl="0"/>
            <a:r>
              <a:rPr lang="tr-TR" b="1" dirty="0"/>
              <a:t>Başkaları ile vakit geçirmesi yerine internette vakit geçirmeyi tercih etmesi</a:t>
            </a:r>
          </a:p>
          <a:p>
            <a:pPr lvl="0"/>
            <a:r>
              <a:rPr lang="tr-TR" dirty="0"/>
              <a:t>İnternet nedeni ile uykusuz kalması</a:t>
            </a:r>
          </a:p>
          <a:p>
            <a:pPr lvl="0"/>
            <a:r>
              <a:rPr lang="tr-TR" b="1" dirty="0"/>
              <a:t>Çevrimiçi değilken bile internet hakkında düşünmek</a:t>
            </a:r>
          </a:p>
          <a:p>
            <a:pPr lvl="0"/>
            <a:r>
              <a:rPr lang="tr-TR" dirty="0"/>
              <a:t>İnterneti daha az kullanması gerektiğini </a:t>
            </a:r>
            <a:r>
              <a:rPr lang="tr-TR" dirty="0" smtClean="0"/>
              <a:t>düşünmesi</a:t>
            </a:r>
            <a:endParaRPr lang="tr-TR" dirty="0"/>
          </a:p>
        </p:txBody>
      </p:sp>
      <p:sp>
        <p:nvSpPr>
          <p:cNvPr id="4" name="İçerik Yer Tutucusu 3"/>
          <p:cNvSpPr>
            <a:spLocks noGrp="1"/>
          </p:cNvSpPr>
          <p:nvPr>
            <p:ph sz="half" idx="2"/>
          </p:nvPr>
        </p:nvSpPr>
        <p:spPr>
          <a:xfrm>
            <a:off x="4716016" y="764704"/>
            <a:ext cx="4038600" cy="5544616"/>
          </a:xfrm>
        </p:spPr>
        <p:txBody>
          <a:bodyPr>
            <a:normAutofit fontScale="77500" lnSpcReduction="20000"/>
          </a:bodyPr>
          <a:lstStyle/>
          <a:p>
            <a:pPr lvl="0"/>
            <a:r>
              <a:rPr lang="tr-TR" b="1" dirty="0"/>
              <a:t>Tüm çabalarına rağmen internette daha az zaman geçirmeyi başaramıyor olması</a:t>
            </a:r>
          </a:p>
          <a:p>
            <a:pPr lvl="0"/>
            <a:r>
              <a:rPr lang="tr-TR" dirty="0"/>
              <a:t>İnternete ulaşamayınca kendini rahatsız hissetmesi</a:t>
            </a:r>
          </a:p>
          <a:p>
            <a:pPr lvl="0"/>
            <a:r>
              <a:rPr lang="tr-TR" b="1" dirty="0"/>
              <a:t>İnternet kullanımına bağlı fiziksel sorunlar yaşaması</a:t>
            </a:r>
          </a:p>
          <a:p>
            <a:pPr lvl="0"/>
            <a:r>
              <a:rPr lang="tr-TR" dirty="0"/>
              <a:t>İnternete bağlanabilmek için evden işe, işten eve giderken acele etmesi</a:t>
            </a:r>
          </a:p>
          <a:p>
            <a:pPr lvl="0"/>
            <a:r>
              <a:rPr lang="tr-TR" b="1" dirty="0"/>
              <a:t>Günlük yapması gereken işlerini aksatması</a:t>
            </a:r>
          </a:p>
          <a:p>
            <a:pPr lvl="0"/>
            <a:r>
              <a:rPr lang="tr-TR" dirty="0"/>
              <a:t>Gizli gizli internete girmesi ve bu konuda yalan söylemesi</a:t>
            </a:r>
          </a:p>
          <a:p>
            <a:pPr lvl="0"/>
            <a:r>
              <a:rPr lang="tr-TR" b="1" dirty="0"/>
              <a:t>Mutsuz iken internete bağlanmak ve üzüntüden ve mutsuzluktan uzaklaşabilmek için internete bağlanması</a:t>
            </a:r>
          </a:p>
          <a:p>
            <a:pPr marL="0" indent="0">
              <a:buNone/>
            </a:pPr>
            <a:endParaRPr lang="tr-TR" dirty="0"/>
          </a:p>
        </p:txBody>
      </p:sp>
      <p:sp>
        <p:nvSpPr>
          <p:cNvPr id="5" name="Dikdörtgen 4"/>
          <p:cNvSpPr/>
          <p:nvPr/>
        </p:nvSpPr>
        <p:spPr>
          <a:xfrm>
            <a:off x="179512" y="6275258"/>
            <a:ext cx="8784976" cy="369332"/>
          </a:xfrm>
          <a:prstGeom prst="rect">
            <a:avLst/>
          </a:prstGeom>
        </p:spPr>
        <p:txBody>
          <a:bodyPr wrap="square">
            <a:spAutoFit/>
          </a:bodyPr>
          <a:lstStyle/>
          <a:p>
            <a:r>
              <a:rPr lang="tr-TR" b="1" i="1" dirty="0">
                <a:solidFill>
                  <a:srgbClr val="FF0000"/>
                </a:solidFill>
              </a:rPr>
              <a:t>TÜM BUNLARA RAĞMEN EN ÖNEMLİ BELİRTİ İŞLEVSELLİĞİN </a:t>
            </a:r>
            <a:r>
              <a:rPr lang="tr-TR" b="1" i="1" dirty="0" smtClean="0">
                <a:solidFill>
                  <a:srgbClr val="FF0000"/>
                </a:solidFill>
              </a:rPr>
              <a:t>KAYBIDIR</a:t>
            </a:r>
            <a:endParaRPr lang="tr-TR" b="1" i="1" dirty="0">
              <a:solidFill>
                <a:srgbClr val="FF0000"/>
              </a:solidFill>
            </a:endParaRPr>
          </a:p>
        </p:txBody>
      </p:sp>
      <p:pic>
        <p:nvPicPr>
          <p:cNvPr id="6"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83205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576064"/>
          </a:xfrm>
        </p:spPr>
        <p:txBody>
          <a:bodyPr>
            <a:normAutofit fontScale="90000"/>
          </a:bodyPr>
          <a:lstStyle/>
          <a:p>
            <a:r>
              <a:rPr lang="tr-TR" sz="3600" b="1" i="1" dirty="0" smtClean="0">
                <a:solidFill>
                  <a:srgbClr val="FF0000"/>
                </a:solidFill>
              </a:rPr>
              <a:t>Yaygınlık</a:t>
            </a:r>
            <a:endParaRPr lang="tr-TR" sz="3600" b="1" i="1" dirty="0">
              <a:solidFill>
                <a:srgbClr val="FF0000"/>
              </a:solidFill>
            </a:endParaRPr>
          </a:p>
        </p:txBody>
      </p:sp>
      <p:sp>
        <p:nvSpPr>
          <p:cNvPr id="4" name="İçerik Yer Tutucusu 3"/>
          <p:cNvSpPr>
            <a:spLocks noGrp="1"/>
          </p:cNvSpPr>
          <p:nvPr>
            <p:ph sz="half" idx="2"/>
          </p:nvPr>
        </p:nvSpPr>
        <p:spPr>
          <a:xfrm>
            <a:off x="107504" y="764704"/>
            <a:ext cx="8928992" cy="6093296"/>
          </a:xfrm>
        </p:spPr>
        <p:txBody>
          <a:bodyPr>
            <a:normAutofit fontScale="92500" lnSpcReduction="20000"/>
          </a:bodyPr>
          <a:lstStyle/>
          <a:p>
            <a:r>
              <a:rPr lang="tr-TR" dirty="0" smtClean="0"/>
              <a:t>İnternet </a:t>
            </a:r>
            <a:r>
              <a:rPr lang="tr-TR" dirty="0"/>
              <a:t>kullananların arasında </a:t>
            </a:r>
            <a:r>
              <a:rPr lang="tr-TR" dirty="0" smtClean="0"/>
              <a:t>internet bağımlılığı ortalama </a:t>
            </a:r>
            <a:r>
              <a:rPr lang="tr-TR" dirty="0"/>
              <a:t>%4-5 arasında olduğu tahmin </a:t>
            </a:r>
            <a:r>
              <a:rPr lang="tr-TR" dirty="0" smtClean="0"/>
              <a:t>ediliyor</a:t>
            </a:r>
          </a:p>
          <a:p>
            <a:pPr marL="0" indent="0">
              <a:buNone/>
            </a:pPr>
            <a:r>
              <a:rPr lang="tr-TR" b="1" i="1" dirty="0" smtClean="0"/>
              <a:t>Yapılan bir araştırmada:</a:t>
            </a:r>
          </a:p>
          <a:p>
            <a:r>
              <a:rPr lang="tr-TR" dirty="0"/>
              <a:t>İ</a:t>
            </a:r>
            <a:r>
              <a:rPr lang="tr-TR" dirty="0" smtClean="0"/>
              <a:t>nternet bağımlılarının %50’sinde başka </a:t>
            </a:r>
            <a:r>
              <a:rPr lang="tr-TR" dirty="0"/>
              <a:t>bir psikiyatrik </a:t>
            </a:r>
            <a:r>
              <a:rPr lang="tr-TR" dirty="0" smtClean="0"/>
              <a:t>bozukluk saptanmıştır  </a:t>
            </a:r>
          </a:p>
          <a:p>
            <a:pPr lvl="1"/>
            <a:r>
              <a:rPr lang="tr-TR" b="1" dirty="0" smtClean="0"/>
              <a:t>madde </a:t>
            </a:r>
            <a:r>
              <a:rPr lang="tr-TR" b="1" dirty="0"/>
              <a:t>kullanımı </a:t>
            </a:r>
            <a:r>
              <a:rPr lang="tr-TR" dirty="0"/>
              <a:t>(%</a:t>
            </a:r>
            <a:r>
              <a:rPr lang="tr-TR" dirty="0" smtClean="0"/>
              <a:t>38)</a:t>
            </a:r>
          </a:p>
          <a:p>
            <a:pPr lvl="1"/>
            <a:r>
              <a:rPr lang="tr-TR" b="1" dirty="0" err="1" smtClean="0"/>
              <a:t>duygudurum</a:t>
            </a:r>
            <a:r>
              <a:rPr lang="tr-TR" b="1" dirty="0" smtClean="0"/>
              <a:t> bozukluğu </a:t>
            </a:r>
            <a:r>
              <a:rPr lang="tr-TR" dirty="0" smtClean="0"/>
              <a:t>(%33)</a:t>
            </a:r>
          </a:p>
          <a:p>
            <a:pPr lvl="1"/>
            <a:r>
              <a:rPr lang="tr-TR" b="1" dirty="0"/>
              <a:t>depresyon veya </a:t>
            </a:r>
            <a:r>
              <a:rPr lang="tr-TR" b="1" dirty="0" err="1"/>
              <a:t>distimi</a:t>
            </a:r>
            <a:r>
              <a:rPr lang="tr-TR" b="1" dirty="0"/>
              <a:t> </a:t>
            </a:r>
            <a:r>
              <a:rPr lang="tr-TR" dirty="0"/>
              <a:t>(%25)</a:t>
            </a:r>
          </a:p>
          <a:p>
            <a:pPr lvl="1"/>
            <a:r>
              <a:rPr lang="tr-TR" b="1" dirty="0" err="1"/>
              <a:t>psikotik</a:t>
            </a:r>
            <a:r>
              <a:rPr lang="tr-TR" b="1" dirty="0"/>
              <a:t> bozukluk </a:t>
            </a:r>
            <a:r>
              <a:rPr lang="tr-TR" dirty="0"/>
              <a:t>(%14)</a:t>
            </a:r>
          </a:p>
          <a:p>
            <a:pPr lvl="1"/>
            <a:r>
              <a:rPr lang="tr-TR" b="1" dirty="0" err="1" smtClean="0"/>
              <a:t>anksiyete</a:t>
            </a:r>
            <a:r>
              <a:rPr lang="tr-TR" b="1" dirty="0" smtClean="0"/>
              <a:t> </a:t>
            </a:r>
            <a:r>
              <a:rPr lang="tr-TR" b="1" dirty="0"/>
              <a:t>bozukluğu </a:t>
            </a:r>
            <a:r>
              <a:rPr lang="tr-TR" dirty="0"/>
              <a:t>(%</a:t>
            </a:r>
            <a:r>
              <a:rPr lang="tr-TR" dirty="0" smtClean="0"/>
              <a:t>10)</a:t>
            </a:r>
          </a:p>
          <a:p>
            <a:r>
              <a:rPr lang="tr-TR" dirty="0" smtClean="0"/>
              <a:t>Bu </a:t>
            </a:r>
            <a:r>
              <a:rPr lang="tr-TR" dirty="0" err="1"/>
              <a:t>kișilerin</a:t>
            </a:r>
            <a:r>
              <a:rPr lang="tr-TR" dirty="0"/>
              <a:t> %38’nin en az bir </a:t>
            </a:r>
            <a:r>
              <a:rPr lang="tr-TR" dirty="0" err="1"/>
              <a:t>bașka</a:t>
            </a:r>
            <a:r>
              <a:rPr lang="tr-TR" dirty="0"/>
              <a:t> bağımlılığının daha </a:t>
            </a:r>
            <a:r>
              <a:rPr lang="tr-TR" dirty="0" smtClean="0"/>
              <a:t>olduğu</a:t>
            </a:r>
          </a:p>
          <a:p>
            <a:pPr lvl="1"/>
            <a:r>
              <a:rPr lang="tr-TR" b="1" dirty="0" err="1" smtClean="0"/>
              <a:t>kompülsif</a:t>
            </a:r>
            <a:r>
              <a:rPr lang="tr-TR" b="1" dirty="0" smtClean="0"/>
              <a:t> </a:t>
            </a:r>
            <a:r>
              <a:rPr lang="tr-TR" b="1" dirty="0" err="1" smtClean="0"/>
              <a:t>alıșveriș</a:t>
            </a:r>
            <a:r>
              <a:rPr lang="tr-TR" b="1" dirty="0" smtClean="0"/>
              <a:t> </a:t>
            </a:r>
            <a:r>
              <a:rPr lang="tr-TR" dirty="0" smtClean="0"/>
              <a:t>(%19)</a:t>
            </a:r>
          </a:p>
          <a:p>
            <a:pPr lvl="1"/>
            <a:r>
              <a:rPr lang="tr-TR" b="1" dirty="0" smtClean="0"/>
              <a:t>kumar oynama </a:t>
            </a:r>
            <a:r>
              <a:rPr lang="tr-TR" dirty="0" smtClean="0"/>
              <a:t>(%10)</a:t>
            </a:r>
          </a:p>
          <a:p>
            <a:pPr lvl="1"/>
            <a:r>
              <a:rPr lang="tr-TR" b="1" dirty="0" err="1" smtClean="0"/>
              <a:t>piromani</a:t>
            </a:r>
            <a:r>
              <a:rPr lang="tr-TR" dirty="0" smtClean="0"/>
              <a:t> </a:t>
            </a:r>
            <a:r>
              <a:rPr lang="tr-TR" dirty="0"/>
              <a:t>(%10) </a:t>
            </a:r>
            <a:endParaRPr lang="tr-TR" dirty="0"/>
          </a:p>
          <a:p>
            <a:pPr lvl="1"/>
            <a:r>
              <a:rPr lang="tr-TR" b="1" dirty="0" err="1" smtClean="0"/>
              <a:t>kompülsif</a:t>
            </a:r>
            <a:r>
              <a:rPr lang="tr-TR" b="1" dirty="0" smtClean="0"/>
              <a:t> </a:t>
            </a:r>
            <a:r>
              <a:rPr lang="tr-TR" b="1" dirty="0"/>
              <a:t>seks </a:t>
            </a:r>
            <a:r>
              <a:rPr lang="tr-TR" b="1" dirty="0" smtClean="0"/>
              <a:t>bağımlığı </a:t>
            </a:r>
            <a:r>
              <a:rPr lang="tr-TR" dirty="0"/>
              <a:t>(%10</a:t>
            </a:r>
            <a:r>
              <a:rPr lang="tr-TR" dirty="0" smtClean="0"/>
              <a:t>)</a:t>
            </a:r>
          </a:p>
          <a:p>
            <a:pPr marL="457200" lvl="1" indent="0">
              <a:buNone/>
            </a:pPr>
            <a:endParaRPr lang="tr-TR" dirty="0" smtClean="0"/>
          </a:p>
          <a:p>
            <a:pPr marL="457200" lvl="1" indent="0">
              <a:buNone/>
            </a:pPr>
            <a:r>
              <a:rPr lang="tr-TR" b="1" i="1" dirty="0" smtClean="0"/>
              <a:t>bulunduğu </a:t>
            </a:r>
            <a:r>
              <a:rPr lang="tr-TR" b="1" i="1" dirty="0" err="1"/>
              <a:t>belirtilmiștir</a:t>
            </a:r>
            <a:endParaRPr lang="tr-TR" b="1" i="1" dirty="0"/>
          </a:p>
          <a:p>
            <a:pPr marL="0" indent="0">
              <a:buNone/>
            </a:pPr>
            <a:endParaRPr lang="tr-TR" dirty="0"/>
          </a:p>
        </p:txBody>
      </p:sp>
      <p:pic>
        <p:nvPicPr>
          <p:cNvPr id="6"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14492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lstStyle/>
          <a:p>
            <a:r>
              <a:rPr lang="tr-TR" b="1" i="1" dirty="0">
                <a:solidFill>
                  <a:srgbClr val="FF0000"/>
                </a:solidFill>
              </a:rPr>
              <a:t>Yaygınlık</a:t>
            </a:r>
            <a:endParaRPr lang="tr-TR" dirty="0"/>
          </a:p>
        </p:txBody>
      </p:sp>
      <p:sp>
        <p:nvSpPr>
          <p:cNvPr id="3" name="İçerik Yer Tutucusu 2"/>
          <p:cNvSpPr>
            <a:spLocks noGrp="1"/>
          </p:cNvSpPr>
          <p:nvPr>
            <p:ph sz="half" idx="1"/>
          </p:nvPr>
        </p:nvSpPr>
        <p:spPr>
          <a:xfrm>
            <a:off x="457200" y="1600200"/>
            <a:ext cx="8435280" cy="4525963"/>
          </a:xfrm>
        </p:spPr>
        <p:txBody>
          <a:bodyPr>
            <a:normAutofit/>
          </a:bodyPr>
          <a:lstStyle/>
          <a:p>
            <a:pPr marL="0" indent="0">
              <a:buNone/>
            </a:pPr>
            <a:r>
              <a:rPr lang="tr-TR" dirty="0"/>
              <a:t>Ülkemizde yapılan bir </a:t>
            </a:r>
            <a:r>
              <a:rPr lang="tr-TR" dirty="0" smtClean="0"/>
              <a:t>çalışmada:</a:t>
            </a:r>
          </a:p>
          <a:p>
            <a:r>
              <a:rPr lang="tr-TR" dirty="0"/>
              <a:t>Ö</a:t>
            </a:r>
            <a:r>
              <a:rPr lang="tr-TR" dirty="0" smtClean="0"/>
              <a:t>zellikle </a:t>
            </a:r>
            <a:r>
              <a:rPr lang="tr-TR" dirty="0"/>
              <a:t>genç </a:t>
            </a:r>
            <a:r>
              <a:rPr lang="tr-TR" dirty="0" smtClean="0"/>
              <a:t>yaş </a:t>
            </a:r>
            <a:r>
              <a:rPr lang="tr-TR" dirty="0"/>
              <a:t>grubunda </a:t>
            </a:r>
            <a:r>
              <a:rPr lang="tr-TR" dirty="0" smtClean="0"/>
              <a:t>dikkat eksikliği-</a:t>
            </a:r>
            <a:r>
              <a:rPr lang="tr-TR" dirty="0" err="1" smtClean="0"/>
              <a:t>hiperaktivite</a:t>
            </a:r>
            <a:r>
              <a:rPr lang="tr-TR" dirty="0" smtClean="0"/>
              <a:t> </a:t>
            </a:r>
            <a:r>
              <a:rPr lang="tr-TR" dirty="0"/>
              <a:t>bozukluğu, sosyal fobi, hafif depresyon varlığında </a:t>
            </a:r>
            <a:endParaRPr lang="tr-TR" dirty="0" smtClean="0"/>
          </a:p>
          <a:p>
            <a:r>
              <a:rPr lang="tr-TR" dirty="0" smtClean="0"/>
              <a:t>Ailede </a:t>
            </a:r>
            <a:r>
              <a:rPr lang="tr-TR" dirty="0"/>
              <a:t>bağımlılığa yatkınlık söz konusu olduğunda </a:t>
            </a:r>
            <a:endParaRPr lang="tr-TR" dirty="0" smtClean="0"/>
          </a:p>
          <a:p>
            <a:pPr marL="0" indent="0">
              <a:buNone/>
            </a:pPr>
            <a:endParaRPr lang="tr-TR" dirty="0"/>
          </a:p>
          <a:p>
            <a:pPr marL="0" indent="0">
              <a:buNone/>
            </a:pPr>
            <a:r>
              <a:rPr lang="tr-TR" dirty="0" smtClean="0"/>
              <a:t>riskli </a:t>
            </a:r>
            <a:r>
              <a:rPr lang="tr-TR" dirty="0"/>
              <a:t>internet </a:t>
            </a:r>
            <a:r>
              <a:rPr lang="tr-TR" dirty="0" smtClean="0"/>
              <a:t>kullanımının görülebileceği belirtilmiştir</a:t>
            </a:r>
            <a:endParaRPr lang="tr-TR" dirty="0"/>
          </a:p>
        </p:txBody>
      </p:sp>
      <p:pic>
        <p:nvPicPr>
          <p:cNvPr id="5"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0130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b="1" i="1" dirty="0">
                <a:solidFill>
                  <a:srgbClr val="C00000"/>
                </a:solidFill>
              </a:rPr>
              <a:t>Bağımlılık </a:t>
            </a:r>
            <a:r>
              <a:rPr lang="tr-TR" b="1" i="1" dirty="0" smtClean="0">
                <a:solidFill>
                  <a:srgbClr val="C00000"/>
                </a:solidFill>
              </a:rPr>
              <a:t>döngüsü</a:t>
            </a:r>
            <a:endParaRPr lang="tr-TR" b="1" i="1" dirty="0">
              <a:solidFill>
                <a:srgbClr val="C00000"/>
              </a:solidFill>
            </a:endParaRPr>
          </a:p>
        </p:txBody>
      </p:sp>
      <p:graphicFrame>
        <p:nvGraphicFramePr>
          <p:cNvPr id="5" name="İçerik Yer Tutucusu 4"/>
          <p:cNvGraphicFramePr>
            <a:graphicFrameLocks noGrp="1"/>
          </p:cNvGraphicFramePr>
          <p:nvPr>
            <p:ph sz="half" idx="2"/>
            <p:extLst>
              <p:ext uri="{D42A27DB-BD31-4B8C-83A1-F6EECF244321}">
                <p14:modId xmlns:p14="http://schemas.microsoft.com/office/powerpoint/2010/main" val="3986829298"/>
              </p:ext>
            </p:extLst>
          </p:nvPr>
        </p:nvGraphicFramePr>
        <p:xfrm>
          <a:off x="0" y="1268760"/>
          <a:ext cx="9144000" cy="5589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4" descr="C:\Users\fatih uça\Desktop\logo.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38421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994122"/>
          </a:xfrm>
        </p:spPr>
        <p:txBody>
          <a:bodyPr>
            <a:noAutofit/>
          </a:bodyPr>
          <a:lstStyle/>
          <a:p>
            <a:r>
              <a:rPr lang="tr-TR" sz="3600" b="1" i="1" dirty="0">
                <a:solidFill>
                  <a:srgbClr val="FF0000"/>
                </a:solidFill>
              </a:rPr>
              <a:t>Bağımlılık </a:t>
            </a:r>
            <a:r>
              <a:rPr lang="tr-TR" sz="3600" b="1" i="1" dirty="0" smtClean="0">
                <a:solidFill>
                  <a:srgbClr val="FF0000"/>
                </a:solidFill>
              </a:rPr>
              <a:t>süreci</a:t>
            </a:r>
            <a:br>
              <a:rPr lang="tr-TR" sz="3600" b="1" i="1" dirty="0" smtClean="0">
                <a:solidFill>
                  <a:srgbClr val="FF0000"/>
                </a:solidFill>
              </a:rPr>
            </a:br>
            <a:r>
              <a:rPr lang="tr-TR" sz="3600" b="1" i="1" dirty="0">
                <a:solidFill>
                  <a:srgbClr val="FF0000"/>
                </a:solidFill>
              </a:rPr>
              <a:t>Bir tedavi aracı olarak </a:t>
            </a:r>
            <a:r>
              <a:rPr lang="tr-TR" sz="3600" b="1" i="1" dirty="0" smtClean="0">
                <a:solidFill>
                  <a:srgbClr val="FF0000"/>
                </a:solidFill>
              </a:rPr>
              <a:t>internet</a:t>
            </a:r>
            <a:endParaRPr lang="tr-TR" sz="3600" b="1" i="1" dirty="0">
              <a:solidFill>
                <a:srgbClr val="FF0000"/>
              </a:solidFill>
            </a:endParaRPr>
          </a:p>
        </p:txBody>
      </p:sp>
      <p:sp>
        <p:nvSpPr>
          <p:cNvPr id="3" name="İçerik Yer Tutucusu 2"/>
          <p:cNvSpPr>
            <a:spLocks noGrp="1"/>
          </p:cNvSpPr>
          <p:nvPr>
            <p:ph idx="1"/>
          </p:nvPr>
        </p:nvSpPr>
        <p:spPr>
          <a:xfrm>
            <a:off x="457200" y="1268760"/>
            <a:ext cx="8229600" cy="5328592"/>
          </a:xfrm>
        </p:spPr>
        <p:txBody>
          <a:bodyPr>
            <a:normAutofit/>
          </a:bodyPr>
          <a:lstStyle/>
          <a:p>
            <a:r>
              <a:rPr lang="tr-TR" dirty="0"/>
              <a:t>Her ne kadar sanal olsa da, kişilerin internette elde ettikleri “</a:t>
            </a:r>
            <a:r>
              <a:rPr lang="tr-TR" b="1" dirty="0"/>
              <a:t>başarı</a:t>
            </a:r>
            <a:r>
              <a:rPr lang="tr-TR" dirty="0"/>
              <a:t>” yine </a:t>
            </a:r>
            <a:r>
              <a:rPr lang="tr-TR" dirty="0" smtClean="0"/>
              <a:t>başarıdır</a:t>
            </a:r>
          </a:p>
          <a:p>
            <a:r>
              <a:rPr lang="tr-TR" b="1" dirty="0" smtClean="0"/>
              <a:t>Başarı </a:t>
            </a:r>
            <a:r>
              <a:rPr lang="tr-TR" b="1" dirty="0"/>
              <a:t>haz </a:t>
            </a:r>
            <a:r>
              <a:rPr lang="tr-TR" b="1" dirty="0" smtClean="0"/>
              <a:t>verir</a:t>
            </a:r>
            <a:r>
              <a:rPr lang="tr-TR" dirty="0" smtClean="0"/>
              <a:t>, insana iyi hissettirir</a:t>
            </a:r>
          </a:p>
          <a:p>
            <a:r>
              <a:rPr lang="tr-TR" b="1" dirty="0" smtClean="0"/>
              <a:t>Ruh halini </a:t>
            </a:r>
            <a:r>
              <a:rPr lang="tr-TR" b="1" dirty="0"/>
              <a:t>düzeltmek ve gerçeklerden kaçmak </a:t>
            </a:r>
            <a:r>
              <a:rPr lang="tr-TR" dirty="0"/>
              <a:t>için </a:t>
            </a:r>
            <a:r>
              <a:rPr lang="tr-TR" dirty="0" smtClean="0"/>
              <a:t>kullanılır. </a:t>
            </a:r>
          </a:p>
          <a:p>
            <a:pPr lvl="1"/>
            <a:r>
              <a:rPr lang="tr-TR" dirty="0" smtClean="0"/>
              <a:t>Örneğin</a:t>
            </a:r>
            <a:r>
              <a:rPr lang="tr-TR" dirty="0"/>
              <a:t>: yalnızlık, iş </a:t>
            </a:r>
            <a:r>
              <a:rPr lang="tr-TR" dirty="0" smtClean="0"/>
              <a:t>stresi</a:t>
            </a:r>
            <a:r>
              <a:rPr lang="tr-TR" dirty="0"/>
              <a:t>, sıkıntı ve kaygı, finansal sorunlar, özgüven eksikliği, sosyal yaşamın sınırlılığı gibi birçok sorundan kaçmak ve bununla </a:t>
            </a:r>
            <a:r>
              <a:rPr lang="tr-TR" dirty="0" smtClean="0"/>
              <a:t>baş edebilmek </a:t>
            </a:r>
            <a:r>
              <a:rPr lang="tr-TR" dirty="0"/>
              <a:t>adına internet kullanımı </a:t>
            </a:r>
            <a:r>
              <a:rPr lang="tr-TR" dirty="0" smtClean="0"/>
              <a:t>ilaç </a:t>
            </a:r>
            <a:r>
              <a:rPr lang="tr-TR" dirty="0"/>
              <a:t>gibi gelir. </a:t>
            </a:r>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59541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a:solidFill>
                  <a:srgbClr val="FF0000"/>
                </a:solidFill>
              </a:rPr>
              <a:t>Bağımlılık </a:t>
            </a:r>
            <a:r>
              <a:rPr lang="tr-TR" b="1" i="1" dirty="0" smtClean="0">
                <a:solidFill>
                  <a:srgbClr val="FF0000"/>
                </a:solidFill>
              </a:rPr>
              <a:t>süreci</a:t>
            </a:r>
            <a:br>
              <a:rPr lang="tr-TR" b="1" i="1" dirty="0" smtClean="0">
                <a:solidFill>
                  <a:srgbClr val="FF0000"/>
                </a:solidFill>
              </a:rPr>
            </a:br>
            <a:r>
              <a:rPr lang="tr-TR" b="1" i="1" dirty="0">
                <a:solidFill>
                  <a:srgbClr val="FF0000"/>
                </a:solidFill>
              </a:rPr>
              <a:t>Kişilik </a:t>
            </a:r>
            <a:r>
              <a:rPr lang="tr-TR" b="1" i="1" dirty="0" smtClean="0">
                <a:solidFill>
                  <a:srgbClr val="FF0000"/>
                </a:solidFill>
              </a:rPr>
              <a:t>özelliği</a:t>
            </a:r>
            <a:endParaRPr lang="tr-TR" b="1" i="1" dirty="0">
              <a:solidFill>
                <a:srgbClr val="FF0000"/>
              </a:solidFill>
            </a:endParaRPr>
          </a:p>
        </p:txBody>
      </p:sp>
      <p:sp>
        <p:nvSpPr>
          <p:cNvPr id="3" name="İçerik Yer Tutucusu 2"/>
          <p:cNvSpPr>
            <a:spLocks noGrp="1"/>
          </p:cNvSpPr>
          <p:nvPr>
            <p:ph idx="1"/>
          </p:nvPr>
        </p:nvSpPr>
        <p:spPr>
          <a:xfrm>
            <a:off x="539552" y="1628800"/>
            <a:ext cx="8363272" cy="4925144"/>
          </a:xfrm>
        </p:spPr>
        <p:txBody>
          <a:bodyPr>
            <a:normAutofit fontScale="77500" lnSpcReduction="20000"/>
          </a:bodyPr>
          <a:lstStyle/>
          <a:p>
            <a:r>
              <a:rPr lang="tr-TR" dirty="0"/>
              <a:t>İnternet herkesi aynı şiddette </a:t>
            </a:r>
            <a:r>
              <a:rPr lang="tr-TR" dirty="0" smtClean="0"/>
              <a:t>etkilemez</a:t>
            </a:r>
          </a:p>
          <a:p>
            <a:r>
              <a:rPr lang="tr-TR" dirty="0" smtClean="0"/>
              <a:t>Bazı </a:t>
            </a:r>
            <a:r>
              <a:rPr lang="tr-TR" dirty="0"/>
              <a:t>kişilik özelliklerine sahip bireyler internet bağımlılığı açısından daha çok </a:t>
            </a:r>
            <a:r>
              <a:rPr lang="tr-TR" dirty="0" smtClean="0"/>
              <a:t>yatkındırlar</a:t>
            </a:r>
          </a:p>
          <a:p>
            <a:r>
              <a:rPr lang="tr-TR" dirty="0" smtClean="0"/>
              <a:t>Sosyal </a:t>
            </a:r>
            <a:r>
              <a:rPr lang="tr-TR" dirty="0"/>
              <a:t>açıdan dışlanmış, savunmasız bireyler  için </a:t>
            </a:r>
            <a:r>
              <a:rPr lang="tr-TR" dirty="0" smtClean="0"/>
              <a:t>gündelik </a:t>
            </a:r>
            <a:r>
              <a:rPr lang="tr-TR" dirty="0"/>
              <a:t>hayatta sosyal ilişkiler kurmak bazen zor </a:t>
            </a:r>
            <a:r>
              <a:rPr lang="tr-TR" dirty="0" smtClean="0"/>
              <a:t>olabiliyor </a:t>
            </a:r>
          </a:p>
          <a:p>
            <a:r>
              <a:rPr lang="tr-TR" dirty="0" smtClean="0"/>
              <a:t>Bunlar </a:t>
            </a:r>
            <a:r>
              <a:rPr lang="tr-TR" dirty="0"/>
              <a:t>da sosyal ilişkilerini sanal ortamda sürdürme çabası içine girerler ve </a:t>
            </a:r>
            <a:r>
              <a:rPr lang="tr-TR" dirty="0" err="1"/>
              <a:t>kompulsif</a:t>
            </a:r>
            <a:r>
              <a:rPr lang="tr-TR" dirty="0"/>
              <a:t> bir şekilde internet kullanımını </a:t>
            </a:r>
            <a:r>
              <a:rPr lang="tr-TR" dirty="0" smtClean="0"/>
              <a:t>tetikler  </a:t>
            </a:r>
          </a:p>
          <a:p>
            <a:pPr lvl="1"/>
            <a:r>
              <a:rPr lang="tr-TR" b="1" i="1" dirty="0" smtClean="0"/>
              <a:t>içe </a:t>
            </a:r>
            <a:r>
              <a:rPr lang="tr-TR" b="1" i="1" dirty="0"/>
              <a:t>dönük </a:t>
            </a:r>
            <a:r>
              <a:rPr lang="tr-TR" b="1" i="1" dirty="0" smtClean="0"/>
              <a:t>ergenler</a:t>
            </a:r>
          </a:p>
          <a:p>
            <a:pPr lvl="1"/>
            <a:r>
              <a:rPr lang="tr-TR" b="1" i="1" dirty="0" smtClean="0"/>
              <a:t>duygusal </a:t>
            </a:r>
            <a:r>
              <a:rPr lang="tr-TR" b="1" i="1" dirty="0"/>
              <a:t>açıdan değişken dengeye sahip </a:t>
            </a:r>
            <a:r>
              <a:rPr lang="tr-TR" b="1" i="1" dirty="0" smtClean="0"/>
              <a:t>gençler</a:t>
            </a:r>
          </a:p>
          <a:p>
            <a:pPr lvl="1"/>
            <a:r>
              <a:rPr lang="tr-TR" b="1" i="1" dirty="0" smtClean="0"/>
              <a:t>uyumsuz </a:t>
            </a:r>
            <a:r>
              <a:rPr lang="tr-TR" b="1" i="1" dirty="0"/>
              <a:t>olan gençler </a:t>
            </a:r>
            <a:endParaRPr lang="tr-TR" b="1" i="1" dirty="0" smtClean="0"/>
          </a:p>
          <a:p>
            <a:pPr marL="457200" lvl="1" indent="0">
              <a:buNone/>
            </a:pPr>
            <a:endParaRPr lang="tr-TR" dirty="0"/>
          </a:p>
          <a:p>
            <a:pPr marL="457200" lvl="1" indent="0">
              <a:buNone/>
            </a:pPr>
            <a:r>
              <a:rPr lang="tr-TR" b="1" i="1" dirty="0" smtClean="0"/>
              <a:t>daha </a:t>
            </a:r>
            <a:r>
              <a:rPr lang="tr-TR" b="1" i="1" dirty="0"/>
              <a:t>çok risk </a:t>
            </a:r>
            <a:r>
              <a:rPr lang="tr-TR" b="1" i="1" dirty="0" smtClean="0"/>
              <a:t>altındadırlar</a:t>
            </a:r>
            <a:endParaRPr lang="tr-TR" b="1" i="1" dirty="0"/>
          </a:p>
          <a:p>
            <a:endParaRPr lang="tr-TR" dirty="0"/>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1741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smtClean="0">
                <a:solidFill>
                  <a:srgbClr val="FF0000"/>
                </a:solidFill>
              </a:rPr>
              <a:t>Bağımlılık süreci</a:t>
            </a:r>
            <a:br>
              <a:rPr lang="tr-TR" b="1" i="1" dirty="0" smtClean="0">
                <a:solidFill>
                  <a:srgbClr val="FF0000"/>
                </a:solidFill>
              </a:rPr>
            </a:br>
            <a:r>
              <a:rPr lang="tr-TR" b="1" i="1" dirty="0">
                <a:solidFill>
                  <a:srgbClr val="FF0000"/>
                </a:solidFill>
              </a:rPr>
              <a:t>Haz </a:t>
            </a:r>
            <a:r>
              <a:rPr lang="tr-TR" b="1" i="1" dirty="0" smtClean="0">
                <a:solidFill>
                  <a:srgbClr val="FF0000"/>
                </a:solidFill>
              </a:rPr>
              <a:t>almak</a:t>
            </a:r>
            <a:endParaRPr lang="tr-TR" b="1" i="1" dirty="0">
              <a:solidFill>
                <a:srgbClr val="FF0000"/>
              </a:solidFill>
            </a:endParaRPr>
          </a:p>
        </p:txBody>
      </p:sp>
      <p:sp>
        <p:nvSpPr>
          <p:cNvPr id="3" name="İçerik Yer Tutucusu 2"/>
          <p:cNvSpPr>
            <a:spLocks noGrp="1"/>
          </p:cNvSpPr>
          <p:nvPr>
            <p:ph idx="1"/>
          </p:nvPr>
        </p:nvSpPr>
        <p:spPr>
          <a:xfrm>
            <a:off x="251520" y="1484784"/>
            <a:ext cx="8712968" cy="5112568"/>
          </a:xfrm>
        </p:spPr>
        <p:txBody>
          <a:bodyPr>
            <a:normAutofit fontScale="92500" lnSpcReduction="10000"/>
          </a:bodyPr>
          <a:lstStyle/>
          <a:p>
            <a:r>
              <a:rPr lang="tr-TR" dirty="0"/>
              <a:t>İnternet </a:t>
            </a:r>
            <a:r>
              <a:rPr lang="tr-TR" dirty="0" smtClean="0"/>
              <a:t>aktif </a:t>
            </a:r>
            <a:r>
              <a:rPr lang="tr-TR" dirty="0"/>
              <a:t>bir </a:t>
            </a:r>
            <a:r>
              <a:rPr lang="tr-TR" dirty="0" smtClean="0"/>
              <a:t>eğlencedir</a:t>
            </a:r>
          </a:p>
          <a:p>
            <a:r>
              <a:rPr lang="tr-TR" dirty="0" smtClean="0"/>
              <a:t>Süreci </a:t>
            </a:r>
            <a:r>
              <a:rPr lang="tr-TR" dirty="0"/>
              <a:t>siz </a:t>
            </a:r>
            <a:r>
              <a:rPr lang="tr-TR" dirty="0" smtClean="0"/>
              <a:t>yönetirsiniz</a:t>
            </a:r>
          </a:p>
          <a:p>
            <a:pPr lvl="1"/>
            <a:r>
              <a:rPr lang="tr-TR" dirty="0" smtClean="0"/>
              <a:t>mesela </a:t>
            </a:r>
            <a:r>
              <a:rPr lang="tr-TR" dirty="0"/>
              <a:t>oyunda başarılı olduğunuzda </a:t>
            </a:r>
            <a:r>
              <a:rPr lang="tr-TR" dirty="0" err="1"/>
              <a:t>level</a:t>
            </a:r>
            <a:r>
              <a:rPr lang="tr-TR" dirty="0"/>
              <a:t> atlarsınız, </a:t>
            </a:r>
            <a:r>
              <a:rPr lang="tr-TR" dirty="0" err="1"/>
              <a:t>facebookta</a:t>
            </a:r>
            <a:r>
              <a:rPr lang="tr-TR" dirty="0"/>
              <a:t> </a:t>
            </a:r>
            <a:r>
              <a:rPr lang="tr-TR" dirty="0" err="1"/>
              <a:t>birşeyler</a:t>
            </a:r>
            <a:r>
              <a:rPr lang="tr-TR" dirty="0"/>
              <a:t> paylaştığınızda birileri beğenir, yorum yapar. Ödül </a:t>
            </a:r>
            <a:r>
              <a:rPr lang="tr-TR" dirty="0" smtClean="0"/>
              <a:t>budur</a:t>
            </a:r>
          </a:p>
          <a:p>
            <a:r>
              <a:rPr lang="tr-TR" dirty="0" smtClean="0"/>
              <a:t>Seçeneğin </a:t>
            </a:r>
            <a:r>
              <a:rPr lang="tr-TR" dirty="0"/>
              <a:t>çok olması ödülü arttırır, bu nedenle durmadan </a:t>
            </a:r>
            <a:r>
              <a:rPr lang="tr-TR" dirty="0" err="1"/>
              <a:t>facebookta</a:t>
            </a:r>
            <a:r>
              <a:rPr lang="tr-TR" dirty="0"/>
              <a:t> </a:t>
            </a:r>
            <a:r>
              <a:rPr lang="tr-TR" dirty="0" err="1"/>
              <a:t>birşeyler</a:t>
            </a:r>
            <a:r>
              <a:rPr lang="tr-TR" dirty="0"/>
              <a:t> paylaşırız, </a:t>
            </a:r>
            <a:r>
              <a:rPr lang="tr-TR" dirty="0" err="1" smtClean="0"/>
              <a:t>instagramda</a:t>
            </a:r>
            <a:r>
              <a:rPr lang="tr-TR" dirty="0" smtClean="0"/>
              <a:t> resimler </a:t>
            </a:r>
            <a:r>
              <a:rPr lang="tr-TR" dirty="0"/>
              <a:t>paylaşırız, </a:t>
            </a:r>
            <a:r>
              <a:rPr lang="tr-TR" dirty="0" err="1"/>
              <a:t>twitterdan</a:t>
            </a:r>
            <a:r>
              <a:rPr lang="tr-TR" dirty="0"/>
              <a:t> </a:t>
            </a:r>
            <a:r>
              <a:rPr lang="tr-TR" dirty="0" err="1"/>
              <a:t>afilli</a:t>
            </a:r>
            <a:r>
              <a:rPr lang="tr-TR" dirty="0"/>
              <a:t> laflar </a:t>
            </a:r>
            <a:r>
              <a:rPr lang="tr-TR" dirty="0" smtClean="0"/>
              <a:t>yazarız </a:t>
            </a:r>
          </a:p>
          <a:p>
            <a:r>
              <a:rPr lang="tr-TR" dirty="0" smtClean="0"/>
              <a:t>Ne </a:t>
            </a:r>
            <a:r>
              <a:rPr lang="tr-TR" dirty="0"/>
              <a:t>kadar çok </a:t>
            </a:r>
            <a:r>
              <a:rPr lang="tr-TR" dirty="0" err="1" smtClean="0"/>
              <a:t>fav</a:t>
            </a:r>
            <a:r>
              <a:rPr lang="tr-TR" dirty="0" smtClean="0"/>
              <a:t>/</a:t>
            </a:r>
            <a:r>
              <a:rPr lang="tr-TR" dirty="0" err="1" smtClean="0"/>
              <a:t>retweet</a:t>
            </a:r>
            <a:r>
              <a:rPr lang="tr-TR" dirty="0" smtClean="0"/>
              <a:t> </a:t>
            </a:r>
            <a:r>
              <a:rPr lang="tr-TR" dirty="0"/>
              <a:t>o kadar çok haz, ne kadar çok beğeni o kadar çok haz.. ve bağımlılık sarmalı…</a:t>
            </a:r>
          </a:p>
          <a:p>
            <a:pPr marL="0" indent="0">
              <a:buNone/>
            </a:pPr>
            <a:endParaRPr lang="tr-TR" dirty="0"/>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98301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a:solidFill>
                  <a:srgbClr val="FF0000"/>
                </a:solidFill>
              </a:rPr>
              <a:t>Bağımlılık </a:t>
            </a:r>
            <a:r>
              <a:rPr lang="tr-TR" b="1" i="1" dirty="0" smtClean="0">
                <a:solidFill>
                  <a:srgbClr val="FF0000"/>
                </a:solidFill>
              </a:rPr>
              <a:t>süreci</a:t>
            </a:r>
            <a:br>
              <a:rPr lang="tr-TR" b="1" i="1" dirty="0" smtClean="0">
                <a:solidFill>
                  <a:srgbClr val="FF0000"/>
                </a:solidFill>
              </a:rPr>
            </a:br>
            <a:r>
              <a:rPr lang="tr-TR" b="1" i="1" dirty="0">
                <a:solidFill>
                  <a:srgbClr val="FF0000"/>
                </a:solidFill>
              </a:rPr>
              <a:t>Başarı ve </a:t>
            </a:r>
            <a:r>
              <a:rPr lang="tr-TR" b="1" i="1" dirty="0" smtClean="0">
                <a:solidFill>
                  <a:srgbClr val="FF0000"/>
                </a:solidFill>
              </a:rPr>
              <a:t>hakimiyet</a:t>
            </a:r>
            <a:endParaRPr lang="tr-TR" b="1" i="1" dirty="0">
              <a:solidFill>
                <a:srgbClr val="FF0000"/>
              </a:solidFill>
            </a:endParaRPr>
          </a:p>
        </p:txBody>
      </p:sp>
      <p:sp>
        <p:nvSpPr>
          <p:cNvPr id="3" name="İçerik Yer Tutucusu 2"/>
          <p:cNvSpPr>
            <a:spLocks noGrp="1"/>
          </p:cNvSpPr>
          <p:nvPr>
            <p:ph idx="1"/>
          </p:nvPr>
        </p:nvSpPr>
        <p:spPr>
          <a:xfrm>
            <a:off x="251520" y="1600200"/>
            <a:ext cx="8640960" cy="5069160"/>
          </a:xfrm>
        </p:spPr>
        <p:txBody>
          <a:bodyPr>
            <a:normAutofit fontScale="77500" lnSpcReduction="20000"/>
          </a:bodyPr>
          <a:lstStyle/>
          <a:p>
            <a:r>
              <a:rPr lang="tr-TR" dirty="0"/>
              <a:t>İnternet kişilerin başarı ve hakimiyet ihtiyaçlarını </a:t>
            </a:r>
            <a:r>
              <a:rPr lang="tr-TR" dirty="0" smtClean="0"/>
              <a:t> </a:t>
            </a:r>
            <a:r>
              <a:rPr lang="tr-TR" dirty="0"/>
              <a:t>karşılar. </a:t>
            </a:r>
            <a:endParaRPr lang="tr-TR" dirty="0" smtClean="0"/>
          </a:p>
          <a:p>
            <a:r>
              <a:rPr lang="tr-TR" dirty="0" smtClean="0"/>
              <a:t>Herkesin </a:t>
            </a:r>
            <a:r>
              <a:rPr lang="tr-TR" dirty="0"/>
              <a:t>başarmaya çevreyi kontrol altına alma arzusu var. </a:t>
            </a:r>
            <a:r>
              <a:rPr lang="tr-TR" dirty="0" smtClean="0"/>
              <a:t>Bu özgüveni arttırır </a:t>
            </a:r>
          </a:p>
          <a:p>
            <a:r>
              <a:rPr lang="tr-TR" dirty="0" smtClean="0"/>
              <a:t>Başardığınızda ödül </a:t>
            </a:r>
            <a:r>
              <a:rPr lang="tr-TR" dirty="0"/>
              <a:t>anında </a:t>
            </a:r>
            <a:r>
              <a:rPr lang="tr-TR" dirty="0" smtClean="0"/>
              <a:t>olur </a:t>
            </a:r>
          </a:p>
          <a:p>
            <a:pPr lvl="1"/>
            <a:r>
              <a:rPr lang="tr-TR" dirty="0" smtClean="0"/>
              <a:t>Mesela </a:t>
            </a:r>
            <a:r>
              <a:rPr lang="tr-TR" dirty="0"/>
              <a:t>online bir sorun ile karşılaştığınızda uğraşırsınız, nihayetinde çözümü bulursunuz, ve bir sürprizle karşılaşırsınız. Aslında olan şudur: </a:t>
            </a:r>
            <a:r>
              <a:rPr lang="tr-TR" b="1" dirty="0"/>
              <a:t>meydan </a:t>
            </a:r>
            <a:r>
              <a:rPr lang="tr-TR" b="1" dirty="0" smtClean="0"/>
              <a:t>okuma-deneme-başarı-egemenlik</a:t>
            </a:r>
          </a:p>
          <a:p>
            <a:r>
              <a:rPr lang="tr-TR" dirty="0" smtClean="0"/>
              <a:t>Bu</a:t>
            </a:r>
            <a:r>
              <a:rPr lang="tr-TR" dirty="0"/>
              <a:t>, kişiyi daha fazla şey öğrenmeye ve ortaya çıkarmaya sevk eden güdüleyici bir </a:t>
            </a:r>
            <a:r>
              <a:rPr lang="tr-TR" dirty="0" smtClean="0"/>
              <a:t>döngüdür  </a:t>
            </a:r>
          </a:p>
          <a:p>
            <a:r>
              <a:rPr lang="tr-TR" dirty="0" smtClean="0"/>
              <a:t>Normal </a:t>
            </a:r>
            <a:r>
              <a:rPr lang="tr-TR" dirty="0"/>
              <a:t>şartlarda başarı ihtiyacı sağlıklı bir süreçtir, fakat insanların derinlerinde yerleşen başarısızlık yetersizlik, çaresizlik, hayranlık ve sevgi ihtiyacının üstesinden gelebilmek için sanal alemde elde ettikleri başarıları takıntı haline getirdiğinde sonu gelmeyen bir sürece girmiş oluyorlar</a:t>
            </a:r>
            <a:endParaRPr lang="tr-TR" dirty="0"/>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27789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a:solidFill>
                  <a:srgbClr val="FF0000"/>
                </a:solidFill>
              </a:rPr>
              <a:t>Bağımlılık </a:t>
            </a:r>
            <a:r>
              <a:rPr lang="tr-TR" b="1" i="1" dirty="0" smtClean="0">
                <a:solidFill>
                  <a:srgbClr val="FF0000"/>
                </a:solidFill>
              </a:rPr>
              <a:t>süreci</a:t>
            </a:r>
            <a:br>
              <a:rPr lang="tr-TR" b="1" i="1" dirty="0" smtClean="0">
                <a:solidFill>
                  <a:srgbClr val="FF0000"/>
                </a:solidFill>
              </a:rPr>
            </a:br>
            <a:r>
              <a:rPr lang="tr-TR" b="1" i="1" dirty="0">
                <a:solidFill>
                  <a:srgbClr val="FF0000"/>
                </a:solidFill>
              </a:rPr>
              <a:t>Farklı bilinçlilik </a:t>
            </a:r>
            <a:r>
              <a:rPr lang="tr-TR" b="1" i="1" dirty="0" smtClean="0">
                <a:solidFill>
                  <a:srgbClr val="FF0000"/>
                </a:solidFill>
              </a:rPr>
              <a:t>hali</a:t>
            </a:r>
            <a:endParaRPr lang="tr-TR" b="1" i="1" dirty="0">
              <a:solidFill>
                <a:srgbClr val="FF0000"/>
              </a:solidFill>
            </a:endParaRPr>
          </a:p>
        </p:txBody>
      </p:sp>
      <p:sp>
        <p:nvSpPr>
          <p:cNvPr id="3" name="İçerik Yer Tutucusu 2"/>
          <p:cNvSpPr>
            <a:spLocks noGrp="1"/>
          </p:cNvSpPr>
          <p:nvPr>
            <p:ph idx="1"/>
          </p:nvPr>
        </p:nvSpPr>
        <p:spPr>
          <a:xfrm>
            <a:off x="467544" y="2332037"/>
            <a:ext cx="8229600" cy="4525963"/>
          </a:xfrm>
        </p:spPr>
        <p:txBody>
          <a:bodyPr/>
          <a:lstStyle/>
          <a:p>
            <a:r>
              <a:rPr lang="tr-TR" dirty="0"/>
              <a:t>Sanal alem, rüya gibi insana farklı bir bakış açısı sunar. </a:t>
            </a:r>
            <a:endParaRPr lang="tr-TR" dirty="0" smtClean="0"/>
          </a:p>
          <a:p>
            <a:r>
              <a:rPr lang="tr-TR" dirty="0" smtClean="0"/>
              <a:t>Yine </a:t>
            </a:r>
            <a:r>
              <a:rPr lang="tr-TR" dirty="0"/>
              <a:t>rüyalar gibi bilinçdışı fantezilerin ve isteklerin kendilerini ifade etmelerine fırsat tanır. </a:t>
            </a:r>
          </a:p>
          <a:p>
            <a:pPr marL="0" indent="0">
              <a:buNone/>
            </a:pPr>
            <a:endParaRPr lang="tr-TR" dirty="0"/>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7268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smtClean="0">
                <a:solidFill>
                  <a:srgbClr val="FF0000"/>
                </a:solidFill>
              </a:rPr>
              <a:t>Neden?</a:t>
            </a:r>
            <a:endParaRPr lang="tr-TR" b="1" i="1" dirty="0">
              <a:solidFill>
                <a:srgbClr val="FF0000"/>
              </a:solidFill>
            </a:endParaRPr>
          </a:p>
        </p:txBody>
      </p:sp>
      <p:sp>
        <p:nvSpPr>
          <p:cNvPr id="3" name="İçerik Yer Tutucusu 2"/>
          <p:cNvSpPr>
            <a:spLocks noGrp="1"/>
          </p:cNvSpPr>
          <p:nvPr>
            <p:ph idx="1"/>
          </p:nvPr>
        </p:nvSpPr>
        <p:spPr>
          <a:xfrm>
            <a:off x="457200" y="1600200"/>
            <a:ext cx="8229600" cy="4997152"/>
          </a:xfrm>
        </p:spPr>
        <p:txBody>
          <a:bodyPr>
            <a:normAutofit fontScale="92500" lnSpcReduction="20000"/>
          </a:bodyPr>
          <a:lstStyle/>
          <a:p>
            <a:r>
              <a:rPr lang="tr-TR" dirty="0" smtClean="0"/>
              <a:t>Facebook/</a:t>
            </a:r>
            <a:r>
              <a:rPr lang="tr-TR" dirty="0" err="1" smtClean="0"/>
              <a:t>twitter</a:t>
            </a:r>
            <a:r>
              <a:rPr lang="tr-TR" dirty="0" smtClean="0"/>
              <a:t>/</a:t>
            </a:r>
            <a:r>
              <a:rPr lang="tr-TR" dirty="0" err="1" smtClean="0"/>
              <a:t>instagram</a:t>
            </a:r>
            <a:r>
              <a:rPr lang="tr-TR" dirty="0" smtClean="0"/>
              <a:t>  hayatımızda neden var?</a:t>
            </a:r>
          </a:p>
          <a:p>
            <a:r>
              <a:rPr lang="tr-TR" dirty="0" smtClean="0"/>
              <a:t>Neden </a:t>
            </a:r>
            <a:r>
              <a:rPr lang="tr-TR" dirty="0"/>
              <a:t>insanların paylaştığımız resimleri “</a:t>
            </a:r>
            <a:r>
              <a:rPr lang="tr-TR" b="1" dirty="0"/>
              <a:t>beğenmesi</a:t>
            </a:r>
            <a:r>
              <a:rPr lang="tr-TR" dirty="0"/>
              <a:t>” bizim için bu kadar </a:t>
            </a:r>
            <a:r>
              <a:rPr lang="tr-TR" dirty="0" smtClean="0"/>
              <a:t>önemli?</a:t>
            </a:r>
          </a:p>
          <a:p>
            <a:r>
              <a:rPr lang="tr-TR" dirty="0" smtClean="0"/>
              <a:t>Neden </a:t>
            </a:r>
            <a:r>
              <a:rPr lang="tr-TR" dirty="0"/>
              <a:t>e-maillerimizi kontrol etmeden duramıyoruz? </a:t>
            </a:r>
            <a:endParaRPr lang="tr-TR" dirty="0" smtClean="0"/>
          </a:p>
          <a:p>
            <a:r>
              <a:rPr lang="tr-TR" dirty="0" smtClean="0"/>
              <a:t>Neden </a:t>
            </a:r>
            <a:r>
              <a:rPr lang="tr-TR" dirty="0"/>
              <a:t>başka kimlikler arkasına </a:t>
            </a:r>
            <a:r>
              <a:rPr lang="tr-TR" dirty="0" smtClean="0"/>
              <a:t>sığınıyoruz?</a:t>
            </a:r>
          </a:p>
          <a:p>
            <a:r>
              <a:rPr lang="tr-TR" dirty="0" smtClean="0"/>
              <a:t>Neden </a:t>
            </a:r>
            <a:r>
              <a:rPr lang="tr-TR" dirty="0"/>
              <a:t>aynı anda bir çok sitede birçok farklı “</a:t>
            </a:r>
            <a:r>
              <a:rPr lang="tr-TR" b="1" dirty="0"/>
              <a:t>kimliğimiz</a:t>
            </a:r>
            <a:r>
              <a:rPr lang="tr-TR" dirty="0"/>
              <a:t>” var? </a:t>
            </a:r>
            <a:endParaRPr lang="tr-TR" dirty="0" smtClean="0"/>
          </a:p>
          <a:p>
            <a:r>
              <a:rPr lang="tr-TR" dirty="0" smtClean="0"/>
              <a:t>Neden hayatımızı </a:t>
            </a:r>
            <a:r>
              <a:rPr lang="tr-TR" dirty="0"/>
              <a:t>etkilediği kadar psikolojimizi de etkiledi </a:t>
            </a:r>
            <a:r>
              <a:rPr lang="tr-TR" dirty="0" smtClean="0"/>
              <a:t>internet?</a:t>
            </a:r>
            <a:endParaRPr lang="tr-TR" dirty="0"/>
          </a:p>
          <a:p>
            <a:endParaRPr lang="tr-TR" b="1" dirty="0"/>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8" y="0"/>
            <a:ext cx="1819275"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2710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smtClean="0">
                <a:solidFill>
                  <a:srgbClr val="FF0000"/>
                </a:solidFill>
              </a:rPr>
              <a:t>Bağımlılık süreci</a:t>
            </a:r>
            <a:br>
              <a:rPr lang="tr-TR" b="1" i="1" dirty="0" smtClean="0">
                <a:solidFill>
                  <a:srgbClr val="FF0000"/>
                </a:solidFill>
              </a:rPr>
            </a:br>
            <a:r>
              <a:rPr lang="tr-TR" b="1" i="1" dirty="0" smtClean="0">
                <a:solidFill>
                  <a:srgbClr val="FF0000"/>
                </a:solidFill>
              </a:rPr>
              <a:t>İlişki kurma</a:t>
            </a:r>
            <a:endParaRPr lang="tr-TR" b="1" i="1" dirty="0">
              <a:solidFill>
                <a:srgbClr val="FF0000"/>
              </a:solidFill>
            </a:endParaRPr>
          </a:p>
        </p:txBody>
      </p:sp>
      <p:sp>
        <p:nvSpPr>
          <p:cNvPr id="3" name="İçerik Yer Tutucusu 2"/>
          <p:cNvSpPr>
            <a:spLocks noGrp="1"/>
          </p:cNvSpPr>
          <p:nvPr>
            <p:ph idx="1"/>
          </p:nvPr>
        </p:nvSpPr>
        <p:spPr/>
        <p:txBody>
          <a:bodyPr/>
          <a:lstStyle/>
          <a:p>
            <a:r>
              <a:rPr lang="tr-TR" dirty="0"/>
              <a:t>Sosyal ilişki kurmanın yanı sıra internet sosyal destek grupların oluşumunu da </a:t>
            </a:r>
            <a:r>
              <a:rPr lang="tr-TR" dirty="0" smtClean="0"/>
              <a:t>sağlar</a:t>
            </a:r>
          </a:p>
          <a:p>
            <a:r>
              <a:rPr lang="tr-TR" dirty="0" smtClean="0"/>
              <a:t>Çevrimiçi </a:t>
            </a:r>
            <a:r>
              <a:rPr lang="tr-TR" dirty="0"/>
              <a:t>kişilerin orada olduğunu bilmek size yalnız olmadığınız hissini </a:t>
            </a:r>
            <a:r>
              <a:rPr lang="tr-TR" dirty="0" smtClean="0"/>
              <a:t>verir </a:t>
            </a:r>
          </a:p>
          <a:p>
            <a:r>
              <a:rPr lang="tr-TR" dirty="0" smtClean="0"/>
              <a:t>Bu </a:t>
            </a:r>
            <a:r>
              <a:rPr lang="tr-TR" dirty="0"/>
              <a:t>TV den farklıdır, çünkü dilediğiniz an o çevrimiçi olan bireylerle etkileşim haline </a:t>
            </a:r>
            <a:r>
              <a:rPr lang="tr-TR" dirty="0" smtClean="0"/>
              <a:t>geçebilirsiniz</a:t>
            </a:r>
            <a:endParaRPr lang="tr-TR" dirty="0"/>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38744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i="1" dirty="0" smtClean="0">
                <a:solidFill>
                  <a:srgbClr val="FF0000"/>
                </a:solidFill>
              </a:rPr>
              <a:t>Bağımlılık süreci</a:t>
            </a:r>
            <a:br>
              <a:rPr lang="tr-TR" b="1" i="1" dirty="0" smtClean="0">
                <a:solidFill>
                  <a:srgbClr val="FF0000"/>
                </a:solidFill>
              </a:rPr>
            </a:br>
            <a:r>
              <a:rPr lang="tr-TR" b="1" i="1" dirty="0" smtClean="0">
                <a:solidFill>
                  <a:srgbClr val="FF0000"/>
                </a:solidFill>
              </a:rPr>
              <a:t>Arkadaş etkisi</a:t>
            </a:r>
            <a:endParaRPr lang="tr-TR" b="1" i="1" dirty="0">
              <a:solidFill>
                <a:srgbClr val="FF0000"/>
              </a:solidFill>
            </a:endParaRPr>
          </a:p>
        </p:txBody>
      </p:sp>
      <p:sp>
        <p:nvSpPr>
          <p:cNvPr id="3" name="İçerik Yer Tutucusu 2"/>
          <p:cNvSpPr>
            <a:spLocks noGrp="1"/>
          </p:cNvSpPr>
          <p:nvPr>
            <p:ph idx="1"/>
          </p:nvPr>
        </p:nvSpPr>
        <p:spPr>
          <a:xfrm>
            <a:off x="251520" y="1600200"/>
            <a:ext cx="8712968" cy="4997152"/>
          </a:xfrm>
        </p:spPr>
        <p:txBody>
          <a:bodyPr>
            <a:normAutofit/>
          </a:bodyPr>
          <a:lstStyle/>
          <a:p>
            <a:r>
              <a:rPr lang="tr-TR" dirty="0"/>
              <a:t>Ergenler tıpkı sigara, alkol esrar gibi internetle de arkadaş ortamına uymak için tanışır. </a:t>
            </a:r>
            <a:endParaRPr lang="tr-TR" dirty="0" smtClean="0"/>
          </a:p>
          <a:p>
            <a:pPr lvl="1"/>
            <a:r>
              <a:rPr lang="tr-TR" dirty="0" smtClean="0"/>
              <a:t>Çünkü </a:t>
            </a:r>
            <a:r>
              <a:rPr lang="tr-TR" dirty="0"/>
              <a:t>bu gencin arkadaşlarının büyük bir kısmı ya online oyun oynamakta, ya da </a:t>
            </a:r>
            <a:r>
              <a:rPr lang="tr-TR" dirty="0" err="1"/>
              <a:t>söhbet</a:t>
            </a:r>
            <a:r>
              <a:rPr lang="tr-TR" dirty="0"/>
              <a:t> odalarında forumlarda görüşmektedir. </a:t>
            </a:r>
            <a:endParaRPr lang="tr-TR" dirty="0" smtClean="0"/>
          </a:p>
          <a:p>
            <a:r>
              <a:rPr lang="tr-TR" dirty="0" smtClean="0"/>
              <a:t>Kendi </a:t>
            </a:r>
            <a:r>
              <a:rPr lang="tr-TR" dirty="0"/>
              <a:t>aralarında konuşulduğunda bir araya geldiklerinde ortak konu bu oyunun kimin kaçıncı </a:t>
            </a:r>
            <a:r>
              <a:rPr lang="tr-TR" dirty="0" smtClean="0"/>
              <a:t>«</a:t>
            </a:r>
            <a:r>
              <a:rPr lang="tr-TR" dirty="0" err="1" smtClean="0"/>
              <a:t>level»da</a:t>
            </a:r>
            <a:r>
              <a:rPr lang="tr-TR" dirty="0" smtClean="0"/>
              <a:t> </a:t>
            </a:r>
            <a:r>
              <a:rPr lang="tr-TR" dirty="0"/>
              <a:t>olduğu, veya hangi forumda en son neyin tartışıldığı olduğunda </a:t>
            </a:r>
            <a:r>
              <a:rPr lang="tr-TR" dirty="0" smtClean="0"/>
              <a:t>sohbete </a:t>
            </a:r>
            <a:r>
              <a:rPr lang="tr-TR" dirty="0"/>
              <a:t>katılabilmek için bunlardan haberdar olması gerekir. </a:t>
            </a:r>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18283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850106"/>
          </a:xfrm>
        </p:spPr>
        <p:txBody>
          <a:bodyPr>
            <a:noAutofit/>
          </a:bodyPr>
          <a:lstStyle/>
          <a:p>
            <a:r>
              <a:rPr lang="tr-TR" sz="3600" b="1" i="1" dirty="0" smtClean="0">
                <a:solidFill>
                  <a:srgbClr val="FF0000"/>
                </a:solidFill>
              </a:rPr>
              <a:t>Bağımlılık süreci</a:t>
            </a:r>
            <a:br>
              <a:rPr lang="tr-TR" sz="3600" b="1" i="1" dirty="0" smtClean="0">
                <a:solidFill>
                  <a:srgbClr val="FF0000"/>
                </a:solidFill>
              </a:rPr>
            </a:br>
            <a:r>
              <a:rPr lang="tr-TR" sz="3600" b="1" i="1" dirty="0" smtClean="0">
                <a:solidFill>
                  <a:srgbClr val="FF0000"/>
                </a:solidFill>
              </a:rPr>
              <a:t>Ergenlik dönemi</a:t>
            </a:r>
            <a:endParaRPr lang="tr-TR" sz="3600" b="1" i="1" dirty="0">
              <a:solidFill>
                <a:srgbClr val="FF0000"/>
              </a:solidFill>
            </a:endParaRPr>
          </a:p>
        </p:txBody>
      </p:sp>
      <p:sp>
        <p:nvSpPr>
          <p:cNvPr id="3" name="İçerik Yer Tutucusu 2"/>
          <p:cNvSpPr>
            <a:spLocks noGrp="1"/>
          </p:cNvSpPr>
          <p:nvPr>
            <p:ph idx="1"/>
          </p:nvPr>
        </p:nvSpPr>
        <p:spPr>
          <a:xfrm>
            <a:off x="251520" y="1268760"/>
            <a:ext cx="8640960" cy="5472608"/>
          </a:xfrm>
        </p:spPr>
        <p:txBody>
          <a:bodyPr>
            <a:normAutofit fontScale="77500" lnSpcReduction="20000"/>
          </a:bodyPr>
          <a:lstStyle/>
          <a:p>
            <a:r>
              <a:rPr lang="tr-TR" dirty="0"/>
              <a:t>Ergenlik dönemin kendisi bile internet bağımlılığı için bir risk faktörüdür. </a:t>
            </a:r>
            <a:endParaRPr lang="tr-TR" dirty="0" smtClean="0"/>
          </a:p>
          <a:p>
            <a:r>
              <a:rPr lang="tr-TR" dirty="0" smtClean="0"/>
              <a:t>Ergenlik </a:t>
            </a:r>
            <a:r>
              <a:rPr lang="tr-TR" dirty="0"/>
              <a:t>döneminde yaşananlar şunlardır: </a:t>
            </a:r>
            <a:endParaRPr lang="tr-TR" dirty="0" smtClean="0"/>
          </a:p>
          <a:p>
            <a:pPr lvl="1"/>
            <a:r>
              <a:rPr lang="tr-TR" b="1" i="1" dirty="0" smtClean="0"/>
              <a:t>içe kapanıklık</a:t>
            </a:r>
          </a:p>
          <a:p>
            <a:pPr lvl="1"/>
            <a:r>
              <a:rPr lang="tr-TR" b="1" i="1" dirty="0" smtClean="0"/>
              <a:t>Suskunluk</a:t>
            </a:r>
          </a:p>
          <a:p>
            <a:pPr lvl="1"/>
            <a:r>
              <a:rPr lang="tr-TR" b="1" i="1" dirty="0" smtClean="0"/>
              <a:t>çevreden kopma</a:t>
            </a:r>
          </a:p>
          <a:p>
            <a:pPr lvl="1"/>
            <a:r>
              <a:rPr lang="tr-TR" b="1" i="1" dirty="0" smtClean="0"/>
              <a:t>can sıkıntısı</a:t>
            </a:r>
          </a:p>
          <a:p>
            <a:pPr lvl="1"/>
            <a:r>
              <a:rPr lang="tr-TR" b="1" i="1" dirty="0" smtClean="0"/>
              <a:t>aile </a:t>
            </a:r>
            <a:r>
              <a:rPr lang="tr-TR" b="1" i="1" dirty="0"/>
              <a:t>içinde </a:t>
            </a:r>
            <a:r>
              <a:rPr lang="tr-TR" b="1" i="1" dirty="0" smtClean="0"/>
              <a:t>çatışma</a:t>
            </a:r>
          </a:p>
          <a:p>
            <a:pPr lvl="1"/>
            <a:r>
              <a:rPr lang="tr-TR" b="1" i="1" dirty="0" smtClean="0"/>
              <a:t>arkadaşlarıyla sorunlar</a:t>
            </a:r>
          </a:p>
          <a:p>
            <a:pPr lvl="1"/>
            <a:r>
              <a:rPr lang="tr-TR" b="1" i="1" dirty="0" smtClean="0"/>
              <a:t>özgüven eksiliği</a:t>
            </a:r>
          </a:p>
          <a:p>
            <a:pPr lvl="1"/>
            <a:r>
              <a:rPr lang="tr-TR" b="1" i="1" dirty="0" smtClean="0"/>
              <a:t>beğenilme kaygısı</a:t>
            </a:r>
          </a:p>
          <a:p>
            <a:pPr lvl="1"/>
            <a:r>
              <a:rPr lang="tr-TR" b="1" i="1" dirty="0" smtClean="0"/>
              <a:t>kötümserlik </a:t>
            </a:r>
            <a:r>
              <a:rPr lang="tr-TR" dirty="0"/>
              <a:t>vs.. </a:t>
            </a:r>
            <a:endParaRPr lang="tr-TR" dirty="0" smtClean="0"/>
          </a:p>
          <a:p>
            <a:pPr marL="0" indent="0">
              <a:buNone/>
            </a:pPr>
            <a:endParaRPr lang="tr-TR" dirty="0"/>
          </a:p>
          <a:p>
            <a:pPr marL="0" indent="0">
              <a:buNone/>
            </a:pPr>
            <a:r>
              <a:rPr lang="tr-TR" dirty="0" smtClean="0"/>
              <a:t>dolayısıyla </a:t>
            </a:r>
            <a:r>
              <a:rPr lang="tr-TR" dirty="0"/>
              <a:t>bu sorunlardan kaçabilmek veya bunları unutabilmek için internet ideal bir ortam gibi görünüyor. </a:t>
            </a:r>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79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i="1" dirty="0" smtClean="0">
                <a:solidFill>
                  <a:srgbClr val="FF0000"/>
                </a:solidFill>
              </a:rPr>
              <a:t>Mobil telefon bağımlılığı</a:t>
            </a:r>
            <a:endParaRPr lang="tr-TR" b="1" i="1" dirty="0">
              <a:solidFill>
                <a:srgbClr val="FF0000"/>
              </a:solidFill>
            </a:endParaRPr>
          </a:p>
        </p:txBody>
      </p:sp>
      <p:sp>
        <p:nvSpPr>
          <p:cNvPr id="3" name="İçerik Yer Tutucusu 2"/>
          <p:cNvSpPr>
            <a:spLocks noGrp="1"/>
          </p:cNvSpPr>
          <p:nvPr>
            <p:ph idx="1"/>
          </p:nvPr>
        </p:nvSpPr>
        <p:spPr>
          <a:xfrm>
            <a:off x="457200" y="1600200"/>
            <a:ext cx="8229600" cy="4997152"/>
          </a:xfrm>
        </p:spPr>
        <p:txBody>
          <a:bodyPr>
            <a:normAutofit fontScale="70000" lnSpcReduction="20000"/>
          </a:bodyPr>
          <a:lstStyle/>
          <a:p>
            <a:r>
              <a:rPr lang="tr-TR" dirty="0" err="1" smtClean="0"/>
              <a:t>Tükiye’de</a:t>
            </a:r>
            <a:r>
              <a:rPr lang="tr-TR" dirty="0" smtClean="0"/>
              <a:t> </a:t>
            </a:r>
            <a:r>
              <a:rPr lang="tr-TR" dirty="0"/>
              <a:t>yapılan araştırmalar </a:t>
            </a:r>
            <a:r>
              <a:rPr lang="tr-TR" dirty="0" smtClean="0"/>
              <a:t>TÜİK </a:t>
            </a:r>
            <a:r>
              <a:rPr lang="tr-TR" dirty="0"/>
              <a:t>(2010), ülke genelinde mobil telefonu sahip olma oranının % 90,5 </a:t>
            </a:r>
            <a:r>
              <a:rPr lang="tr-TR" dirty="0"/>
              <a:t> </a:t>
            </a:r>
            <a:r>
              <a:rPr lang="tr-TR" dirty="0" smtClean="0"/>
              <a:t>bu </a:t>
            </a:r>
            <a:r>
              <a:rPr lang="tr-TR" dirty="0"/>
              <a:t>oranın kentsel alanda % 92,8 </a:t>
            </a:r>
            <a:r>
              <a:rPr lang="tr-TR" dirty="0" smtClean="0"/>
              <a:t> </a:t>
            </a:r>
            <a:r>
              <a:rPr lang="tr-TR" dirty="0"/>
              <a:t>kırsal alanda ise % 85 olarak birbirine yakın değerde </a:t>
            </a:r>
            <a:r>
              <a:rPr lang="tr-TR" dirty="0" smtClean="0"/>
              <a:t>olduğunu bildirmektedir. </a:t>
            </a:r>
          </a:p>
          <a:p>
            <a:r>
              <a:rPr lang="tr-TR" dirty="0" smtClean="0"/>
              <a:t>Mobil </a:t>
            </a:r>
            <a:r>
              <a:rPr lang="tr-TR" dirty="0"/>
              <a:t>telefon kullanımın bu oranda yaygın olması, </a:t>
            </a:r>
            <a:r>
              <a:rPr lang="tr-TR" dirty="0" smtClean="0"/>
              <a:t>mobil </a:t>
            </a:r>
            <a:r>
              <a:rPr lang="tr-TR" dirty="0"/>
              <a:t>telefon </a:t>
            </a:r>
            <a:r>
              <a:rPr lang="tr-TR" dirty="0" smtClean="0"/>
              <a:t>kullanımı: </a:t>
            </a:r>
          </a:p>
          <a:p>
            <a:pPr lvl="1"/>
            <a:r>
              <a:rPr lang="tr-TR" b="1" i="1" dirty="0" smtClean="0"/>
              <a:t>alışkanlık </a:t>
            </a:r>
            <a:r>
              <a:rPr lang="tr-TR" b="1" i="1" dirty="0"/>
              <a:t>mı? </a:t>
            </a:r>
            <a:endParaRPr lang="tr-TR" b="1" i="1" dirty="0" smtClean="0"/>
          </a:p>
          <a:p>
            <a:pPr lvl="1"/>
            <a:r>
              <a:rPr lang="tr-TR" b="1" i="1" dirty="0" smtClean="0"/>
              <a:t>dürtü </a:t>
            </a:r>
            <a:r>
              <a:rPr lang="tr-TR" b="1" i="1" dirty="0"/>
              <a:t>bozukluğu mu? </a:t>
            </a:r>
            <a:endParaRPr lang="tr-TR" b="1" i="1" dirty="0" smtClean="0"/>
          </a:p>
          <a:p>
            <a:pPr lvl="1"/>
            <a:r>
              <a:rPr lang="tr-TR" b="1" i="1" dirty="0" smtClean="0"/>
              <a:t>bağımlılık </a:t>
            </a:r>
            <a:r>
              <a:rPr lang="tr-TR" b="1" i="1" dirty="0"/>
              <a:t>mıdır? </a:t>
            </a:r>
            <a:endParaRPr lang="tr-TR" b="1" i="1" dirty="0"/>
          </a:p>
          <a:p>
            <a:pPr marL="457200" lvl="1" indent="0">
              <a:buNone/>
            </a:pPr>
            <a:r>
              <a:rPr lang="tr-TR" dirty="0" smtClean="0"/>
              <a:t>gibi </a:t>
            </a:r>
            <a:r>
              <a:rPr lang="tr-TR" dirty="0"/>
              <a:t>birçok sorunun sorulmasına neden </a:t>
            </a:r>
            <a:r>
              <a:rPr lang="tr-TR" dirty="0" smtClean="0"/>
              <a:t>olmaktadır</a:t>
            </a:r>
            <a:endParaRPr lang="tr-TR" dirty="0"/>
          </a:p>
          <a:p>
            <a:pPr marL="457200" lvl="1" indent="0">
              <a:buNone/>
            </a:pPr>
            <a:endParaRPr lang="tr-TR" dirty="0" smtClean="0"/>
          </a:p>
          <a:p>
            <a:r>
              <a:rPr lang="tr-TR" dirty="0"/>
              <a:t>Günümüzde mobil telefonlar bireylerin günlük yaşamlarının önemli bir parçası haline gelmiş ve diğer bireylerle bağlantı </a:t>
            </a:r>
            <a:r>
              <a:rPr lang="tr-TR" dirty="0" smtClean="0"/>
              <a:t>kurmak, aile </a:t>
            </a:r>
            <a:r>
              <a:rPr lang="tr-TR" dirty="0"/>
              <a:t>üyeleri ve arkadaşları aramak, mesaj göndermek, mümkün olan her yer ve zamanda onlarla bağlantılı olmak, internete bağlanmak, oyun oynamak ve müzik dinleyip hoş vakit geçirmek </a:t>
            </a:r>
            <a:r>
              <a:rPr lang="tr-TR" dirty="0" smtClean="0"/>
              <a:t>için </a:t>
            </a:r>
            <a:r>
              <a:rPr lang="tr-TR" dirty="0"/>
              <a:t>zorunlu bir araç olarak görülmeye başlanmıştır</a:t>
            </a:r>
          </a:p>
          <a:p>
            <a:endParaRPr lang="tr-TR" dirty="0"/>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799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b="1" i="1" dirty="0" err="1" smtClean="0">
                <a:solidFill>
                  <a:srgbClr val="FF0000"/>
                </a:solidFill>
              </a:rPr>
              <a:t>Nomofobi</a:t>
            </a:r>
            <a:endParaRPr lang="tr-TR" b="1" i="1" dirty="0">
              <a:solidFill>
                <a:srgbClr val="FF0000"/>
              </a:solidFill>
            </a:endParaRPr>
          </a:p>
        </p:txBody>
      </p:sp>
      <p:sp>
        <p:nvSpPr>
          <p:cNvPr id="3" name="İçerik Yer Tutucusu 2"/>
          <p:cNvSpPr>
            <a:spLocks noGrp="1"/>
          </p:cNvSpPr>
          <p:nvPr>
            <p:ph idx="1"/>
          </p:nvPr>
        </p:nvSpPr>
        <p:spPr>
          <a:xfrm>
            <a:off x="457200" y="1600200"/>
            <a:ext cx="8229600" cy="5069160"/>
          </a:xfrm>
        </p:spPr>
        <p:txBody>
          <a:bodyPr>
            <a:normAutofit fontScale="85000" lnSpcReduction="10000"/>
          </a:bodyPr>
          <a:lstStyle/>
          <a:p>
            <a:r>
              <a:rPr lang="tr-TR" dirty="0" smtClean="0"/>
              <a:t>Ergenlerde </a:t>
            </a:r>
            <a:r>
              <a:rPr lang="tr-TR" dirty="0"/>
              <a:t>artan mobil telefon bağımlılığı psikolojiye yeni bir fobi terimi </a:t>
            </a:r>
            <a:r>
              <a:rPr lang="tr-TR" dirty="0" smtClean="0"/>
              <a:t>kazandırmıştır: </a:t>
            </a:r>
            <a:r>
              <a:rPr lang="tr-TR" b="1" dirty="0" smtClean="0"/>
              <a:t>NOMOFOBİ</a:t>
            </a:r>
          </a:p>
          <a:p>
            <a:r>
              <a:rPr lang="tr-TR" b="1" i="1" dirty="0" smtClean="0"/>
              <a:t>Mobil telefondan </a:t>
            </a:r>
            <a:r>
              <a:rPr lang="tr-TR" b="1" i="1" dirty="0"/>
              <a:t>mahrum kalma korkusu </a:t>
            </a:r>
            <a:r>
              <a:rPr lang="tr-TR" dirty="0"/>
              <a:t>olan </a:t>
            </a:r>
            <a:r>
              <a:rPr lang="tr-TR" dirty="0" err="1"/>
              <a:t>nomofobi</a:t>
            </a:r>
            <a:r>
              <a:rPr lang="tr-TR" dirty="0"/>
              <a:t> 100 ergenden </a:t>
            </a:r>
            <a:r>
              <a:rPr lang="tr-TR" dirty="0" smtClean="0"/>
              <a:t>76’ </a:t>
            </a:r>
            <a:r>
              <a:rPr lang="tr-TR" dirty="0" err="1" smtClean="0"/>
              <a:t>sında</a:t>
            </a:r>
            <a:r>
              <a:rPr lang="tr-TR" dirty="0" smtClean="0"/>
              <a:t> </a:t>
            </a:r>
            <a:r>
              <a:rPr lang="tr-TR" dirty="0"/>
              <a:t>görülmektedir. </a:t>
            </a:r>
            <a:endParaRPr lang="tr-TR" dirty="0" smtClean="0"/>
          </a:p>
          <a:p>
            <a:r>
              <a:rPr lang="tr-TR" dirty="0" err="1" smtClean="0"/>
              <a:t>Nomofobi</a:t>
            </a:r>
            <a:r>
              <a:rPr lang="tr-TR" dirty="0" smtClean="0"/>
              <a:t> özellikle </a:t>
            </a:r>
            <a:r>
              <a:rPr lang="tr-TR" dirty="0"/>
              <a:t>sosyal ağlara sürekli bağlanmak isteyen ergenlerin gündelik yaşam stillerini derinden etkilemektedir. </a:t>
            </a:r>
            <a:endParaRPr lang="tr-TR" dirty="0" smtClean="0"/>
          </a:p>
          <a:p>
            <a:r>
              <a:rPr lang="tr-TR" dirty="0" err="1" smtClean="0"/>
              <a:t>Nomofobi</a:t>
            </a:r>
            <a:r>
              <a:rPr lang="tr-TR" dirty="0" smtClean="0"/>
              <a:t> terimi </a:t>
            </a:r>
            <a:r>
              <a:rPr lang="tr-TR" dirty="0"/>
              <a:t>ilk olarak 2008 yılında </a:t>
            </a:r>
            <a:r>
              <a:rPr lang="tr-TR" dirty="0" smtClean="0"/>
              <a:t>İngiltere’de </a:t>
            </a:r>
            <a:r>
              <a:rPr lang="tr-TR" dirty="0"/>
              <a:t>yapılan araştırmalarda ergenlerin yüzde </a:t>
            </a:r>
            <a:r>
              <a:rPr lang="tr-TR" dirty="0" smtClean="0"/>
              <a:t>66’sı </a:t>
            </a:r>
            <a:r>
              <a:rPr lang="tr-TR" dirty="0"/>
              <a:t>mobil </a:t>
            </a:r>
            <a:r>
              <a:rPr lang="tr-TR" dirty="0" smtClean="0"/>
              <a:t>telefonlarını </a:t>
            </a:r>
            <a:r>
              <a:rPr lang="tr-TR" dirty="0"/>
              <a:t>kaybetme fikrinin kendilerini sürekli </a:t>
            </a:r>
            <a:r>
              <a:rPr lang="tr-TR" dirty="0" smtClean="0"/>
              <a:t>«bunalttığını» belirtmesi sonucu kullanılmıştır</a:t>
            </a:r>
            <a:endParaRPr lang="tr-TR" dirty="0"/>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205199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i="1" dirty="0" smtClean="0">
                <a:solidFill>
                  <a:srgbClr val="FF0000"/>
                </a:solidFill>
              </a:rPr>
              <a:t>TEDAVİ</a:t>
            </a:r>
            <a:endParaRPr lang="tr-TR" b="1" i="1" dirty="0">
              <a:solidFill>
                <a:srgbClr val="FF0000"/>
              </a:solidFill>
            </a:endParaRPr>
          </a:p>
        </p:txBody>
      </p:sp>
      <p:sp>
        <p:nvSpPr>
          <p:cNvPr id="3" name="İçerik Yer Tutucusu 2"/>
          <p:cNvSpPr>
            <a:spLocks noGrp="1"/>
          </p:cNvSpPr>
          <p:nvPr>
            <p:ph idx="1"/>
          </p:nvPr>
        </p:nvSpPr>
        <p:spPr/>
        <p:txBody>
          <a:bodyPr/>
          <a:lstStyle/>
          <a:p>
            <a:endParaRPr lang="tr-TR" dirty="0" smtClean="0"/>
          </a:p>
          <a:p>
            <a:endParaRPr lang="tr-TR" dirty="0"/>
          </a:p>
          <a:p>
            <a:r>
              <a:rPr lang="tr-TR" dirty="0" err="1" smtClean="0"/>
              <a:t>Psikofarmakolojik</a:t>
            </a:r>
            <a:r>
              <a:rPr lang="tr-TR" dirty="0" smtClean="0"/>
              <a:t> tedavi</a:t>
            </a:r>
          </a:p>
          <a:p>
            <a:pPr marL="0" indent="0">
              <a:buNone/>
            </a:pPr>
            <a:endParaRPr lang="tr-TR" dirty="0" smtClean="0"/>
          </a:p>
          <a:p>
            <a:r>
              <a:rPr lang="tr-TR" dirty="0" smtClean="0"/>
              <a:t>Psikoterapi</a:t>
            </a:r>
          </a:p>
          <a:p>
            <a:pPr marL="0" indent="0">
              <a:buNone/>
            </a:pPr>
            <a:endParaRPr lang="tr-TR" dirty="0"/>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6583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r>
              <a:rPr lang="tr-TR" dirty="0"/>
              <a:t>	</a:t>
            </a:r>
            <a:r>
              <a:rPr lang="tr-TR" dirty="0" smtClean="0"/>
              <a:t>					</a:t>
            </a:r>
            <a:r>
              <a:rPr lang="tr-TR" b="1" i="1" dirty="0" smtClean="0">
                <a:solidFill>
                  <a:srgbClr val="C00000"/>
                </a:solidFill>
              </a:rPr>
              <a:t>Teşekkürler…</a:t>
            </a:r>
            <a:r>
              <a:rPr lang="tr-TR" dirty="0" smtClean="0"/>
              <a:t> </a:t>
            </a:r>
            <a:endParaRPr lang="tr-TR" dirty="0"/>
          </a:p>
        </p:txBody>
      </p:sp>
      <p:pic>
        <p:nvPicPr>
          <p:cNvPr id="3074" name="Picture 2" descr="C:\Users\fatih uça\Desktop\internet ve sanal bağımlılık\imagesCATAAIA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6452" y="12575"/>
            <a:ext cx="4104456" cy="3389071"/>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fatih uça\Desktop\internet ve sanal bağımlılık\untitl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80" y="3401647"/>
            <a:ext cx="5018972" cy="369045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fatih uça\Desktop\internet ve sanal bağımlılık\faceboo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799" y="-14777"/>
            <a:ext cx="4951653" cy="341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47794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88640"/>
            <a:ext cx="8229600" cy="1143000"/>
          </a:xfrm>
        </p:spPr>
        <p:txBody>
          <a:bodyPr>
            <a:normAutofit/>
          </a:bodyPr>
          <a:lstStyle/>
          <a:p>
            <a:r>
              <a:rPr lang="tr-TR" b="1" i="1" dirty="0">
                <a:solidFill>
                  <a:srgbClr val="FF0000"/>
                </a:solidFill>
              </a:rPr>
              <a:t>İnternet </a:t>
            </a:r>
            <a:r>
              <a:rPr lang="tr-TR" b="1" i="1" dirty="0" smtClean="0">
                <a:solidFill>
                  <a:srgbClr val="FF0000"/>
                </a:solidFill>
              </a:rPr>
              <a:t>Nedir?</a:t>
            </a:r>
            <a:endParaRPr lang="tr-TR" b="1" i="1" dirty="0">
              <a:solidFill>
                <a:srgbClr val="FF0000"/>
              </a:solidFill>
            </a:endParaRPr>
          </a:p>
        </p:txBody>
      </p:sp>
      <p:sp>
        <p:nvSpPr>
          <p:cNvPr id="3" name="İçerik Yer Tutucusu 2"/>
          <p:cNvSpPr>
            <a:spLocks noGrp="1"/>
          </p:cNvSpPr>
          <p:nvPr>
            <p:ph idx="1"/>
          </p:nvPr>
        </p:nvSpPr>
        <p:spPr>
          <a:xfrm>
            <a:off x="251520" y="1412776"/>
            <a:ext cx="8795498" cy="5328592"/>
          </a:xfrm>
        </p:spPr>
        <p:txBody>
          <a:bodyPr>
            <a:normAutofit lnSpcReduction="10000"/>
          </a:bodyPr>
          <a:lstStyle/>
          <a:p>
            <a:r>
              <a:rPr lang="tr-TR" dirty="0"/>
              <a:t>İnternet görmeden </a:t>
            </a:r>
            <a:r>
              <a:rPr lang="tr-TR" dirty="0" smtClean="0"/>
              <a:t>bakmak</a:t>
            </a:r>
          </a:p>
          <a:p>
            <a:r>
              <a:rPr lang="tr-TR" dirty="0"/>
              <a:t>S</a:t>
            </a:r>
            <a:r>
              <a:rPr lang="tr-TR" dirty="0" smtClean="0"/>
              <a:t>eslenmeden konuşmak</a:t>
            </a:r>
          </a:p>
          <a:p>
            <a:r>
              <a:rPr lang="tr-TR" dirty="0"/>
              <a:t>Y</a:t>
            </a:r>
            <a:r>
              <a:rPr lang="tr-TR" dirty="0" smtClean="0"/>
              <a:t>orulmadan sevişmek</a:t>
            </a:r>
          </a:p>
          <a:p>
            <a:r>
              <a:rPr lang="tr-TR" dirty="0" smtClean="0"/>
              <a:t>Aynı </a:t>
            </a:r>
            <a:r>
              <a:rPr lang="tr-TR" dirty="0"/>
              <a:t>anda birçok alanda var olmaktır, varken yok olabilmektir. </a:t>
            </a:r>
            <a:endParaRPr lang="tr-TR" dirty="0" smtClean="0"/>
          </a:p>
          <a:p>
            <a:r>
              <a:rPr lang="tr-TR" dirty="0" smtClean="0"/>
              <a:t>Farklı </a:t>
            </a:r>
            <a:r>
              <a:rPr lang="tr-TR" dirty="0"/>
              <a:t>bir boyut, başka bir alemdir.  </a:t>
            </a:r>
            <a:endParaRPr lang="tr-TR" dirty="0" smtClean="0"/>
          </a:p>
          <a:p>
            <a:r>
              <a:rPr lang="tr-TR" dirty="0" smtClean="0"/>
              <a:t>Öte </a:t>
            </a:r>
            <a:r>
              <a:rPr lang="tr-TR" dirty="0"/>
              <a:t>yandan internet bilimdir, araştırmadır, bilgidir, özgürlüktür, gelişimdir, oyundur, iştir, paradır, gezidir, kitaptır, bankadır, aşktır.  </a:t>
            </a:r>
            <a:endParaRPr lang="tr-TR" dirty="0" smtClean="0"/>
          </a:p>
          <a:p>
            <a:r>
              <a:rPr lang="tr-TR" b="1" i="1" dirty="0" smtClean="0">
                <a:solidFill>
                  <a:srgbClr val="FF0000"/>
                </a:solidFill>
              </a:rPr>
              <a:t>İnternet </a:t>
            </a:r>
            <a:r>
              <a:rPr lang="tr-TR" b="1" i="1" dirty="0">
                <a:solidFill>
                  <a:srgbClr val="FF0000"/>
                </a:solidFill>
              </a:rPr>
              <a:t>bazen de hastalıktır…</a:t>
            </a:r>
          </a:p>
          <a:p>
            <a:pPr marL="0" indent="0">
              <a:buNone/>
            </a:pPr>
            <a:endParaRPr lang="tr-TR" dirty="0"/>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8" y="0"/>
            <a:ext cx="1819275" cy="1057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965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pPr algn="l"/>
            <a:r>
              <a:rPr lang="tr-TR" dirty="0" smtClean="0"/>
              <a:t>                  </a:t>
            </a:r>
            <a:r>
              <a:rPr lang="tr-TR" b="1" i="1" dirty="0" smtClean="0">
                <a:solidFill>
                  <a:srgbClr val="FF0000"/>
                </a:solidFill>
              </a:rPr>
              <a:t>İnternet büyüdür</a:t>
            </a:r>
            <a:r>
              <a:rPr lang="tr-TR" b="1" i="1" dirty="0">
                <a:solidFill>
                  <a:srgbClr val="FF0000"/>
                </a:solidFill>
              </a:rPr>
              <a:t/>
            </a:r>
            <a:br>
              <a:rPr lang="tr-TR" b="1" i="1" dirty="0">
                <a:solidFill>
                  <a:srgbClr val="FF0000"/>
                </a:solidFill>
              </a:rPr>
            </a:br>
            <a:r>
              <a:rPr lang="tr-TR" b="1" i="1" dirty="0" smtClean="0"/>
              <a:t>çünkü:</a:t>
            </a:r>
            <a:endParaRPr lang="tr-TR" b="1" i="1" dirty="0"/>
          </a:p>
        </p:txBody>
      </p:sp>
      <p:sp>
        <p:nvSpPr>
          <p:cNvPr id="3" name="İçerik Yer Tutucusu 2"/>
          <p:cNvSpPr>
            <a:spLocks noGrp="1"/>
          </p:cNvSpPr>
          <p:nvPr>
            <p:ph sz="half" idx="1"/>
          </p:nvPr>
        </p:nvSpPr>
        <p:spPr/>
        <p:txBody>
          <a:bodyPr>
            <a:normAutofit fontScale="92500" lnSpcReduction="10000"/>
          </a:bodyPr>
          <a:lstStyle/>
          <a:p>
            <a:r>
              <a:rPr lang="tr-TR" dirty="0"/>
              <a:t>Emek gerektirmez</a:t>
            </a:r>
          </a:p>
          <a:p>
            <a:r>
              <a:rPr lang="tr-TR" dirty="0"/>
              <a:t>Sorumluluk gerektirmez</a:t>
            </a:r>
          </a:p>
          <a:p>
            <a:r>
              <a:rPr lang="tr-TR" dirty="0"/>
              <a:t>Sosyalleşme mekânıdır</a:t>
            </a:r>
          </a:p>
          <a:p>
            <a:r>
              <a:rPr lang="tr-TR" dirty="0"/>
              <a:t>Göz kontağı kurmanıza gerek yok</a:t>
            </a:r>
          </a:p>
          <a:p>
            <a:r>
              <a:rPr lang="tr-TR" dirty="0"/>
              <a:t>Kendini daha kolay ifade edersin</a:t>
            </a:r>
          </a:p>
          <a:p>
            <a:r>
              <a:rPr lang="tr-TR" dirty="0"/>
              <a:t>Bir grubun parçası olmak daha </a:t>
            </a:r>
            <a:r>
              <a:rPr lang="tr-TR" dirty="0" smtClean="0"/>
              <a:t>kolay</a:t>
            </a:r>
          </a:p>
          <a:p>
            <a:r>
              <a:rPr lang="tr-TR" dirty="0"/>
              <a:t>İnternet yeni bir </a:t>
            </a:r>
            <a:r>
              <a:rPr lang="tr-TR" dirty="0" smtClean="0"/>
              <a:t>kimliktir</a:t>
            </a:r>
            <a:endParaRPr lang="tr-TR" dirty="0"/>
          </a:p>
          <a:p>
            <a:endParaRPr lang="tr-TR" dirty="0"/>
          </a:p>
        </p:txBody>
      </p:sp>
      <p:sp>
        <p:nvSpPr>
          <p:cNvPr id="4" name="İçerik Yer Tutucusu 3"/>
          <p:cNvSpPr>
            <a:spLocks noGrp="1"/>
          </p:cNvSpPr>
          <p:nvPr>
            <p:ph sz="half" idx="2"/>
          </p:nvPr>
        </p:nvSpPr>
        <p:spPr/>
        <p:txBody>
          <a:bodyPr>
            <a:normAutofit fontScale="92500" lnSpcReduction="10000"/>
          </a:bodyPr>
          <a:lstStyle/>
          <a:p>
            <a:r>
              <a:rPr lang="tr-TR" dirty="0" smtClean="0"/>
              <a:t>İnternette </a:t>
            </a:r>
            <a:r>
              <a:rPr lang="tr-TR" dirty="0"/>
              <a:t>kim olmak istiyorsan osundur</a:t>
            </a:r>
          </a:p>
          <a:p>
            <a:r>
              <a:rPr lang="tr-TR" dirty="0" smtClean="0"/>
              <a:t>Gizemlidir</a:t>
            </a:r>
            <a:endParaRPr lang="tr-TR" dirty="0"/>
          </a:p>
          <a:p>
            <a:r>
              <a:rPr lang="tr-TR" dirty="0"/>
              <a:t>Denetimi zayıftır</a:t>
            </a:r>
          </a:p>
          <a:p>
            <a:r>
              <a:rPr lang="tr-TR" dirty="0" smtClean="0"/>
              <a:t>Sınırsızdır</a:t>
            </a:r>
            <a:endParaRPr lang="tr-TR" dirty="0"/>
          </a:p>
          <a:p>
            <a:r>
              <a:rPr lang="tr-TR" dirty="0"/>
              <a:t>Özgürdür??</a:t>
            </a:r>
          </a:p>
          <a:p>
            <a:r>
              <a:rPr lang="tr-TR" dirty="0"/>
              <a:t>Kontrol kişinin elindedir</a:t>
            </a:r>
          </a:p>
          <a:p>
            <a:r>
              <a:rPr lang="tr-TR" dirty="0"/>
              <a:t>Pasif değil, aktif bir eğlencedir</a:t>
            </a:r>
          </a:p>
          <a:p>
            <a:r>
              <a:rPr lang="tr-TR" dirty="0"/>
              <a:t>Dikkat </a:t>
            </a:r>
            <a:r>
              <a:rPr lang="tr-TR" dirty="0" smtClean="0"/>
              <a:t>gerektirmez</a:t>
            </a:r>
            <a:endParaRPr lang="tr-TR" dirty="0"/>
          </a:p>
        </p:txBody>
      </p:sp>
      <p:pic>
        <p:nvPicPr>
          <p:cNvPr id="5"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0"/>
            <a:ext cx="1604594" cy="932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5448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sz="3200" dirty="0" smtClean="0"/>
              <a:t>             </a:t>
            </a:r>
            <a:r>
              <a:rPr lang="tr-TR" sz="3200" b="1" i="1" dirty="0" smtClean="0">
                <a:solidFill>
                  <a:srgbClr val="FF0000"/>
                </a:solidFill>
              </a:rPr>
              <a:t>İnternet sorun kaynağıdır</a:t>
            </a:r>
            <a:r>
              <a:rPr lang="tr-TR" sz="3200" dirty="0" smtClean="0"/>
              <a:t/>
            </a:r>
            <a:br>
              <a:rPr lang="tr-TR" sz="3200" dirty="0" smtClean="0"/>
            </a:br>
            <a:r>
              <a:rPr lang="tr-TR" sz="3200" b="1" i="1" dirty="0" smtClean="0"/>
              <a:t>çünkü: </a:t>
            </a:r>
            <a:endParaRPr lang="tr-TR" sz="3200" b="1" i="1" dirty="0"/>
          </a:p>
        </p:txBody>
      </p:sp>
      <p:sp>
        <p:nvSpPr>
          <p:cNvPr id="4" name="İçerik Yer Tutucusu 3"/>
          <p:cNvSpPr>
            <a:spLocks noGrp="1"/>
          </p:cNvSpPr>
          <p:nvPr>
            <p:ph sz="half" idx="2"/>
          </p:nvPr>
        </p:nvSpPr>
        <p:spPr>
          <a:xfrm>
            <a:off x="107504" y="1412776"/>
            <a:ext cx="8856984" cy="5328592"/>
          </a:xfrm>
        </p:spPr>
        <p:txBody>
          <a:bodyPr>
            <a:normAutofit fontScale="85000" lnSpcReduction="20000"/>
          </a:bodyPr>
          <a:lstStyle/>
          <a:p>
            <a:r>
              <a:rPr lang="tr-TR" dirty="0" err="1" smtClean="0"/>
              <a:t>Karpal</a:t>
            </a:r>
            <a:r>
              <a:rPr lang="tr-TR" dirty="0" smtClean="0"/>
              <a:t> </a:t>
            </a:r>
            <a:r>
              <a:rPr lang="tr-TR" dirty="0"/>
              <a:t>tünel </a:t>
            </a:r>
            <a:r>
              <a:rPr lang="tr-TR" dirty="0" smtClean="0"/>
              <a:t>sendromu,</a:t>
            </a:r>
          </a:p>
          <a:p>
            <a:r>
              <a:rPr lang="tr-TR" dirty="0" smtClean="0"/>
              <a:t>kuru göz </a:t>
            </a:r>
          </a:p>
          <a:p>
            <a:r>
              <a:rPr lang="tr-TR" dirty="0" smtClean="0"/>
              <a:t>baş/boyun/sırt ağrısı</a:t>
            </a:r>
          </a:p>
          <a:p>
            <a:r>
              <a:rPr lang="tr-TR" dirty="0" smtClean="0"/>
              <a:t>yeme sorunu</a:t>
            </a:r>
          </a:p>
          <a:p>
            <a:r>
              <a:rPr lang="tr-TR" dirty="0" err="1" smtClean="0"/>
              <a:t>özbakımında</a:t>
            </a:r>
            <a:r>
              <a:rPr lang="tr-TR" dirty="0" smtClean="0"/>
              <a:t> azalma</a:t>
            </a:r>
          </a:p>
          <a:p>
            <a:r>
              <a:rPr lang="tr-TR" dirty="0" smtClean="0"/>
              <a:t>uyku sorunu</a:t>
            </a:r>
          </a:p>
          <a:p>
            <a:r>
              <a:rPr lang="tr-TR" dirty="0" smtClean="0"/>
              <a:t>sosyal </a:t>
            </a:r>
            <a:r>
              <a:rPr lang="tr-TR" dirty="0"/>
              <a:t>izolasyon ve </a:t>
            </a:r>
            <a:r>
              <a:rPr lang="tr-TR" dirty="0" err="1" smtClean="0"/>
              <a:t>kaçınganlık</a:t>
            </a:r>
            <a:endParaRPr lang="tr-TR" dirty="0" smtClean="0"/>
          </a:p>
          <a:p>
            <a:r>
              <a:rPr lang="tr-TR" dirty="0" smtClean="0"/>
              <a:t>sosyalleşmede sorunlar</a:t>
            </a:r>
          </a:p>
          <a:p>
            <a:r>
              <a:rPr lang="tr-TR" dirty="0" smtClean="0"/>
              <a:t>akademik sorunlar</a:t>
            </a:r>
          </a:p>
          <a:p>
            <a:r>
              <a:rPr lang="tr-TR" dirty="0" smtClean="0"/>
              <a:t>psikolojik sorunlar</a:t>
            </a:r>
          </a:p>
          <a:p>
            <a:r>
              <a:rPr lang="tr-TR" dirty="0" smtClean="0"/>
              <a:t>evlilik sorunları</a:t>
            </a:r>
          </a:p>
          <a:p>
            <a:r>
              <a:rPr lang="tr-TR" dirty="0" smtClean="0"/>
              <a:t>mesleki sorunlar</a:t>
            </a:r>
          </a:p>
          <a:p>
            <a:pPr marL="0" indent="0">
              <a:buNone/>
            </a:pPr>
            <a:endParaRPr lang="tr-TR" dirty="0" smtClean="0"/>
          </a:p>
          <a:p>
            <a:pPr marL="0" indent="0">
              <a:buNone/>
            </a:pPr>
            <a:r>
              <a:rPr lang="tr-TR" b="1" i="1" dirty="0">
                <a:solidFill>
                  <a:srgbClr val="FF0000"/>
                </a:solidFill>
              </a:rPr>
              <a:t>g</a:t>
            </a:r>
            <a:r>
              <a:rPr lang="tr-TR" b="1" i="1" dirty="0" smtClean="0">
                <a:solidFill>
                  <a:srgbClr val="FF0000"/>
                </a:solidFill>
              </a:rPr>
              <a:t>ibi bazı </a:t>
            </a:r>
            <a:r>
              <a:rPr lang="tr-TR" b="1" i="1" dirty="0">
                <a:solidFill>
                  <a:srgbClr val="FF0000"/>
                </a:solidFill>
              </a:rPr>
              <a:t>sorunları </a:t>
            </a:r>
            <a:r>
              <a:rPr lang="tr-TR" b="1" i="1" dirty="0" smtClean="0">
                <a:solidFill>
                  <a:srgbClr val="FF0000"/>
                </a:solidFill>
              </a:rPr>
              <a:t>da beraberinde  getirir</a:t>
            </a:r>
            <a:endParaRPr lang="tr-TR" b="1" i="1" dirty="0">
              <a:solidFill>
                <a:srgbClr val="FF0000"/>
              </a:solidFill>
            </a:endParaRPr>
          </a:p>
        </p:txBody>
      </p:sp>
    </p:spTree>
    <p:extLst>
      <p:ext uri="{BB962C8B-B14F-4D97-AF65-F5344CB8AC3E}">
        <p14:creationId xmlns:p14="http://schemas.microsoft.com/office/powerpoint/2010/main" val="4249005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766" y="1700808"/>
            <a:ext cx="8856984" cy="5069160"/>
          </a:xfrm>
        </p:spPr>
        <p:txBody>
          <a:bodyPr>
            <a:normAutofit fontScale="77500" lnSpcReduction="20000"/>
          </a:bodyPr>
          <a:lstStyle/>
          <a:p>
            <a:r>
              <a:rPr lang="tr-TR" dirty="0" smtClean="0"/>
              <a:t>19 </a:t>
            </a:r>
            <a:r>
              <a:rPr lang="tr-TR" dirty="0"/>
              <a:t>yüzyılda emperyalizmin dayatması ile Çin </a:t>
            </a:r>
            <a:r>
              <a:rPr lang="tr-TR" b="1" dirty="0"/>
              <a:t>afyon</a:t>
            </a:r>
            <a:r>
              <a:rPr lang="tr-TR" dirty="0"/>
              <a:t> bağımlılığına teslim olmuştu, ardından Çin’den yaşanan göç ile Avrupa ve Amerika kendi silahı ile kendini vurmuş oldu, afyon tüm dünyaya yayıldı. </a:t>
            </a:r>
          </a:p>
          <a:p>
            <a:r>
              <a:rPr lang="tr-TR" dirty="0"/>
              <a:t>2. dünya savaşından sonra esen özgürlük rüzgarı </a:t>
            </a:r>
            <a:r>
              <a:rPr lang="tr-TR" b="1" dirty="0"/>
              <a:t>esrar</a:t>
            </a:r>
            <a:r>
              <a:rPr lang="tr-TR" dirty="0"/>
              <a:t>ı bağımlılık tahtına </a:t>
            </a:r>
            <a:r>
              <a:rPr lang="tr-TR" dirty="0" smtClean="0"/>
              <a:t>oturttu.</a:t>
            </a:r>
          </a:p>
          <a:p>
            <a:r>
              <a:rPr lang="tr-TR" dirty="0" smtClean="0"/>
              <a:t>Devamında </a:t>
            </a:r>
            <a:r>
              <a:rPr lang="tr-TR" dirty="0"/>
              <a:t>insanlığın kendini bulma çabası insanları yola çıkardı (“</a:t>
            </a:r>
            <a:r>
              <a:rPr lang="tr-TR" dirty="0" err="1"/>
              <a:t>trip</a:t>
            </a:r>
            <a:r>
              <a:rPr lang="tr-TR" dirty="0"/>
              <a:t>”) ve </a:t>
            </a:r>
            <a:r>
              <a:rPr lang="tr-TR" b="1" dirty="0"/>
              <a:t>LSD</a:t>
            </a:r>
            <a:r>
              <a:rPr lang="tr-TR" dirty="0"/>
              <a:t> kullanımını beraberinde getirdi. </a:t>
            </a:r>
            <a:endParaRPr lang="tr-TR" dirty="0" smtClean="0"/>
          </a:p>
          <a:p>
            <a:r>
              <a:rPr lang="tr-TR" dirty="0" smtClean="0"/>
              <a:t>1970’lerin </a:t>
            </a:r>
            <a:r>
              <a:rPr lang="tr-TR" dirty="0"/>
              <a:t>sonunda derinleşen soğuk savaşın verdiği acı beraberinde </a:t>
            </a:r>
            <a:r>
              <a:rPr lang="tr-TR" b="1" dirty="0"/>
              <a:t>eroin</a:t>
            </a:r>
            <a:r>
              <a:rPr lang="tr-TR" dirty="0"/>
              <a:t>i </a:t>
            </a:r>
            <a:r>
              <a:rPr lang="tr-TR" dirty="0" smtClean="0"/>
              <a:t>getirdi.</a:t>
            </a:r>
          </a:p>
          <a:p>
            <a:r>
              <a:rPr lang="tr-TR" dirty="0" smtClean="0"/>
              <a:t>1990’larda </a:t>
            </a:r>
            <a:r>
              <a:rPr lang="tr-TR" dirty="0"/>
              <a:t>hızlı kentleşme, amansız rekabet ve yabancılaşmaya “şeker” gibi geldi </a:t>
            </a:r>
            <a:r>
              <a:rPr lang="tr-TR" b="1" dirty="0" err="1"/>
              <a:t>ekstazi</a:t>
            </a:r>
            <a:r>
              <a:rPr lang="tr-TR" dirty="0"/>
              <a:t>. İnsanlarla iletişim kurmasını kolaylaştırması, enerji vermesi ve rekabeti arttırması </a:t>
            </a:r>
            <a:r>
              <a:rPr lang="tr-TR" dirty="0" err="1"/>
              <a:t>ekstazi</a:t>
            </a:r>
            <a:r>
              <a:rPr lang="tr-TR" dirty="0"/>
              <a:t> ve </a:t>
            </a:r>
            <a:r>
              <a:rPr lang="tr-TR" b="1" dirty="0"/>
              <a:t>kokain</a:t>
            </a:r>
            <a:r>
              <a:rPr lang="tr-TR" dirty="0"/>
              <a:t>in kullanımının yaygınlaşmasına neden oldu. </a:t>
            </a:r>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
        <p:nvSpPr>
          <p:cNvPr id="8" name="Dikdörtgen 7"/>
          <p:cNvSpPr/>
          <p:nvPr/>
        </p:nvSpPr>
        <p:spPr>
          <a:xfrm>
            <a:off x="179512" y="940927"/>
            <a:ext cx="8640960" cy="707886"/>
          </a:xfrm>
          <a:prstGeom prst="rect">
            <a:avLst/>
          </a:prstGeom>
        </p:spPr>
        <p:txBody>
          <a:bodyPr wrap="square">
            <a:spAutoFit/>
          </a:bodyPr>
          <a:lstStyle/>
          <a:p>
            <a:r>
              <a:rPr lang="tr-TR" sz="2000" b="1" i="1" dirty="0">
                <a:solidFill>
                  <a:srgbClr val="FF0000"/>
                </a:solidFill>
              </a:rPr>
              <a:t>Uygarlık, gelişim süreci ile birlikte kendi dönemin hastalıklarını da beraberinde getirir </a:t>
            </a:r>
          </a:p>
        </p:txBody>
      </p:sp>
    </p:spTree>
    <p:extLst>
      <p:ext uri="{BB962C8B-B14F-4D97-AF65-F5344CB8AC3E}">
        <p14:creationId xmlns:p14="http://schemas.microsoft.com/office/powerpoint/2010/main" val="3225110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i="1" dirty="0" smtClean="0">
                <a:solidFill>
                  <a:srgbClr val="FF0000"/>
                </a:solidFill>
              </a:rPr>
              <a:t>Milenyum ve sonrası</a:t>
            </a:r>
            <a:endParaRPr lang="tr-TR" sz="3600" b="1" i="1" dirty="0">
              <a:solidFill>
                <a:srgbClr val="FF0000"/>
              </a:solidFill>
            </a:endParaRPr>
          </a:p>
        </p:txBody>
      </p:sp>
      <p:sp>
        <p:nvSpPr>
          <p:cNvPr id="3" name="İçerik Yer Tutucusu 2"/>
          <p:cNvSpPr>
            <a:spLocks noGrp="1"/>
          </p:cNvSpPr>
          <p:nvPr>
            <p:ph idx="1"/>
          </p:nvPr>
        </p:nvSpPr>
        <p:spPr>
          <a:xfrm>
            <a:off x="251520" y="1600200"/>
            <a:ext cx="8640960" cy="4997152"/>
          </a:xfrm>
        </p:spPr>
        <p:txBody>
          <a:bodyPr>
            <a:normAutofit fontScale="92500" lnSpcReduction="10000"/>
          </a:bodyPr>
          <a:lstStyle/>
          <a:p>
            <a:r>
              <a:rPr lang="tr-TR" dirty="0"/>
              <a:t>2000’li yılların başından günümüze dek sanal dünyanın etkisi giderek artmakta. Yaşamı kolaylaştıran bir unsur olmaktan çıkıp </a:t>
            </a:r>
            <a:r>
              <a:rPr lang="tr-TR" b="1" dirty="0"/>
              <a:t>yaşamın ta kendisi </a:t>
            </a:r>
            <a:r>
              <a:rPr lang="tr-TR" dirty="0"/>
              <a:t>haline geldi. </a:t>
            </a:r>
            <a:endParaRPr lang="tr-TR" dirty="0" smtClean="0"/>
          </a:p>
          <a:p>
            <a:r>
              <a:rPr lang="tr-TR" dirty="0" smtClean="0"/>
              <a:t>Haberleşmeden </a:t>
            </a:r>
            <a:r>
              <a:rPr lang="tr-TR" dirty="0"/>
              <a:t>finansal işerin takibine, sanattan günlük etkinliklere kadar sanal ortam hayatımızın her anını ve her alanının içine almış durumda. </a:t>
            </a:r>
            <a:r>
              <a:rPr lang="tr-TR" dirty="0" smtClean="0"/>
              <a:t> </a:t>
            </a:r>
          </a:p>
          <a:p>
            <a:pPr lvl="1"/>
            <a:r>
              <a:rPr lang="tr-TR" i="1" dirty="0" smtClean="0"/>
              <a:t>Örneğin</a:t>
            </a:r>
            <a:r>
              <a:rPr lang="tr-TR" i="1" dirty="0"/>
              <a:t>, bugünkü seminerin duyurusu internetten yapıldı, teyitler e-maillerle sağlandı, kimse kimseye güvercinin bacağına mektup bağlayıp göndermedi, veya PTT’den davet mektubu gelmedi kimseye. </a:t>
            </a:r>
            <a:endParaRPr lang="tr-TR" i="1" dirty="0"/>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1453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936104"/>
          </a:xfrm>
        </p:spPr>
        <p:txBody>
          <a:bodyPr>
            <a:normAutofit/>
          </a:bodyPr>
          <a:lstStyle/>
          <a:p>
            <a:r>
              <a:rPr lang="tr-TR" sz="3600" b="1" i="1" dirty="0" smtClean="0">
                <a:solidFill>
                  <a:srgbClr val="FF0000"/>
                </a:solidFill>
              </a:rPr>
              <a:t>«Z» nesli </a:t>
            </a:r>
            <a:endParaRPr lang="tr-TR" sz="3600" b="1" i="1" dirty="0">
              <a:solidFill>
                <a:srgbClr val="FF0000"/>
              </a:solidFill>
            </a:endParaRPr>
          </a:p>
        </p:txBody>
      </p:sp>
      <p:sp>
        <p:nvSpPr>
          <p:cNvPr id="3" name="İçerik Yer Tutucusu 2"/>
          <p:cNvSpPr>
            <a:spLocks noGrp="1"/>
          </p:cNvSpPr>
          <p:nvPr>
            <p:ph idx="1"/>
          </p:nvPr>
        </p:nvSpPr>
        <p:spPr>
          <a:xfrm>
            <a:off x="251520" y="1052736"/>
            <a:ext cx="8640960" cy="5544616"/>
          </a:xfrm>
        </p:spPr>
        <p:txBody>
          <a:bodyPr>
            <a:normAutofit fontScale="77500" lnSpcReduction="20000"/>
          </a:bodyPr>
          <a:lstStyle/>
          <a:p>
            <a:r>
              <a:rPr lang="tr-TR" dirty="0"/>
              <a:t>1990-2012 yılı arasında doğanları kapsayan </a:t>
            </a:r>
            <a:r>
              <a:rPr lang="tr-TR" b="1" dirty="0"/>
              <a:t>Z nesli, </a:t>
            </a:r>
            <a:r>
              <a:rPr lang="tr-TR" dirty="0" smtClean="0"/>
              <a:t>1980-2000 </a:t>
            </a:r>
            <a:r>
              <a:rPr lang="tr-TR" dirty="0"/>
              <a:t>yılları arasında doğan </a:t>
            </a:r>
            <a:r>
              <a:rPr lang="tr-TR" b="1" dirty="0"/>
              <a:t>Y neslinin çocuklarıdır</a:t>
            </a:r>
            <a:r>
              <a:rPr lang="tr-TR" dirty="0"/>
              <a:t>. </a:t>
            </a:r>
            <a:endParaRPr lang="tr-TR" dirty="0" smtClean="0"/>
          </a:p>
          <a:p>
            <a:r>
              <a:rPr lang="tr-TR" dirty="0" smtClean="0"/>
              <a:t>Z </a:t>
            </a:r>
            <a:r>
              <a:rPr lang="tr-TR" dirty="0"/>
              <a:t>nesline aynı zamanda “</a:t>
            </a:r>
            <a:r>
              <a:rPr lang="tr-TR" b="1" dirty="0"/>
              <a:t>net nesli</a:t>
            </a:r>
            <a:r>
              <a:rPr lang="tr-TR" dirty="0"/>
              <a:t>” de </a:t>
            </a:r>
            <a:r>
              <a:rPr lang="tr-TR" dirty="0" smtClean="0"/>
              <a:t>denir.</a:t>
            </a:r>
          </a:p>
          <a:p>
            <a:r>
              <a:rPr lang="tr-TR" dirty="0" smtClean="0"/>
              <a:t>Sessizdirler</a:t>
            </a:r>
            <a:r>
              <a:rPr lang="tr-TR" dirty="0"/>
              <a:t>, otistik veya dikkat eksikliği sendromu yaşadıkları ileri sürülür. </a:t>
            </a:r>
            <a:endParaRPr lang="tr-TR" dirty="0" smtClean="0"/>
          </a:p>
          <a:p>
            <a:r>
              <a:rPr lang="tr-TR" dirty="0" smtClean="0"/>
              <a:t>TV </a:t>
            </a:r>
            <a:r>
              <a:rPr lang="tr-TR" dirty="0"/>
              <a:t>seyretmek, kitap/gazete okumak gibi dikkat gerektiren becerileri yeterli değildir. </a:t>
            </a:r>
            <a:endParaRPr lang="tr-TR" dirty="0" smtClean="0"/>
          </a:p>
          <a:p>
            <a:r>
              <a:rPr lang="tr-TR" dirty="0" smtClean="0"/>
              <a:t>İçe </a:t>
            </a:r>
            <a:r>
              <a:rPr lang="tr-TR" dirty="0"/>
              <a:t>kapanıktırlar, bir önceki neslin hırsları bunlarda yoktur, sabırsızdırlar, anlık zihne sahip diye tanımlanırlar, “gerçek insanlar” ile vakit geçirmekten hoşlanmazlar, daha çok tüketim odaklıdırlar. </a:t>
            </a:r>
            <a:endParaRPr lang="tr-TR" dirty="0" smtClean="0"/>
          </a:p>
          <a:p>
            <a:r>
              <a:rPr lang="tr-TR" dirty="0" smtClean="0"/>
              <a:t>Daha </a:t>
            </a:r>
            <a:r>
              <a:rPr lang="tr-TR" dirty="0"/>
              <a:t>bireysel takılırlar</a:t>
            </a:r>
            <a:r>
              <a:rPr lang="tr-TR" dirty="0" smtClean="0"/>
              <a:t>.</a:t>
            </a:r>
          </a:p>
          <a:p>
            <a:pPr marL="0" indent="0">
              <a:buNone/>
            </a:pPr>
            <a:endParaRPr lang="tr-TR" dirty="0" smtClean="0"/>
          </a:p>
          <a:p>
            <a:pPr marL="0" indent="0">
              <a:buNone/>
            </a:pPr>
            <a:r>
              <a:rPr lang="tr-TR" b="1" i="1" dirty="0" smtClean="0"/>
              <a:t>Bundan </a:t>
            </a:r>
            <a:r>
              <a:rPr lang="tr-TR" b="1" i="1" dirty="0"/>
              <a:t>sonra doğacak olan nesiller internet ve teknolojiden daha fazla etkilenen nesil olacağı bir gerçektir. </a:t>
            </a:r>
            <a:r>
              <a:rPr lang="tr-TR" b="1" i="1" dirty="0" smtClean="0"/>
              <a:t> </a:t>
            </a:r>
            <a:endParaRPr lang="tr-TR" b="1" i="1" dirty="0"/>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0567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1143000"/>
          </a:xfrm>
        </p:spPr>
        <p:txBody>
          <a:bodyPr>
            <a:noAutofit/>
          </a:bodyPr>
          <a:lstStyle/>
          <a:p>
            <a:r>
              <a:rPr lang="tr-TR" sz="3600" b="1" i="1" dirty="0" smtClean="0">
                <a:solidFill>
                  <a:srgbClr val="FF0000"/>
                </a:solidFill>
              </a:rPr>
              <a:t>İnternet </a:t>
            </a:r>
            <a:r>
              <a:rPr lang="tr-TR" sz="3600" b="1" i="1" dirty="0">
                <a:solidFill>
                  <a:srgbClr val="FF0000"/>
                </a:solidFill>
              </a:rPr>
              <a:t>kullanımı </a:t>
            </a:r>
            <a:r>
              <a:rPr lang="tr-TR" sz="3600" b="1" i="1" dirty="0" smtClean="0">
                <a:solidFill>
                  <a:srgbClr val="FF0000"/>
                </a:solidFill>
              </a:rPr>
              <a:t>düzeyinin aşamaları</a:t>
            </a:r>
            <a:endParaRPr lang="tr-TR" sz="3600" b="1" i="1" dirty="0">
              <a:solidFill>
                <a:srgbClr val="FF0000"/>
              </a:solidFill>
            </a:endParaRPr>
          </a:p>
        </p:txBody>
      </p:sp>
      <p:sp>
        <p:nvSpPr>
          <p:cNvPr id="3" name="İçerik Yer Tutucusu 2"/>
          <p:cNvSpPr>
            <a:spLocks noGrp="1"/>
          </p:cNvSpPr>
          <p:nvPr>
            <p:ph idx="1"/>
          </p:nvPr>
        </p:nvSpPr>
        <p:spPr>
          <a:xfrm>
            <a:off x="251520" y="1600200"/>
            <a:ext cx="8712968" cy="4997152"/>
          </a:xfrm>
        </p:spPr>
        <p:txBody>
          <a:bodyPr>
            <a:normAutofit fontScale="92500" lnSpcReduction="20000"/>
          </a:bodyPr>
          <a:lstStyle/>
          <a:p>
            <a:pPr lvl="0"/>
            <a:r>
              <a:rPr lang="tr-TR" b="1" dirty="0">
                <a:solidFill>
                  <a:srgbClr val="FF0000"/>
                </a:solidFill>
              </a:rPr>
              <a:t>İnternetin ihtiyaç için kullanımı</a:t>
            </a:r>
            <a:r>
              <a:rPr lang="tr-TR" dirty="0"/>
              <a:t>: bu aşamada kişi sadece gerektiği ve zorunlu durumlarda interneti kullanmaktadır</a:t>
            </a:r>
          </a:p>
          <a:p>
            <a:pPr lvl="0"/>
            <a:r>
              <a:rPr lang="tr-TR" b="1" dirty="0">
                <a:solidFill>
                  <a:srgbClr val="FF0000"/>
                </a:solidFill>
              </a:rPr>
              <a:t>Sık </a:t>
            </a:r>
            <a:r>
              <a:rPr lang="tr-TR" b="1" dirty="0" smtClean="0">
                <a:solidFill>
                  <a:srgbClr val="FF0000"/>
                </a:solidFill>
              </a:rPr>
              <a:t>ve </a:t>
            </a:r>
            <a:r>
              <a:rPr lang="tr-TR" b="1" dirty="0">
                <a:solidFill>
                  <a:srgbClr val="FF0000"/>
                </a:solidFill>
              </a:rPr>
              <a:t>düzenli internet kullanımı</a:t>
            </a:r>
            <a:r>
              <a:rPr lang="tr-TR" dirty="0"/>
              <a:t>: internet bir eğlence aracıdır. Boş zamanlar internet aracılığıyla </a:t>
            </a:r>
            <a:r>
              <a:rPr lang="tr-TR" dirty="0" smtClean="0"/>
              <a:t>değerlendirilmektedir </a:t>
            </a:r>
            <a:endParaRPr lang="tr-TR" dirty="0"/>
          </a:p>
          <a:p>
            <a:pPr lvl="0"/>
            <a:r>
              <a:rPr lang="tr-TR" b="1" dirty="0">
                <a:solidFill>
                  <a:srgbClr val="FF0000"/>
                </a:solidFill>
              </a:rPr>
              <a:t>Sorunlu internet kullanımı</a:t>
            </a:r>
            <a:r>
              <a:rPr lang="tr-TR" dirty="0"/>
              <a:t>: bu aşamada internet kullanımı kişinin hayatında sorunlar yaratmaya başlamıştır. İnternet kötüye kullanımı da </a:t>
            </a:r>
            <a:r>
              <a:rPr lang="tr-TR" dirty="0" smtClean="0"/>
              <a:t>denebilir</a:t>
            </a:r>
            <a:endParaRPr lang="tr-TR" dirty="0"/>
          </a:p>
          <a:p>
            <a:pPr lvl="0"/>
            <a:r>
              <a:rPr lang="tr-TR" b="1" dirty="0">
                <a:solidFill>
                  <a:srgbClr val="FF0000"/>
                </a:solidFill>
              </a:rPr>
              <a:t>İnternet bağımlılığı</a:t>
            </a:r>
            <a:r>
              <a:rPr lang="tr-TR" dirty="0"/>
              <a:t>: patolojik internet kullanımı, </a:t>
            </a:r>
            <a:r>
              <a:rPr lang="tr-TR" dirty="0" err="1"/>
              <a:t>kompulsif</a:t>
            </a:r>
            <a:r>
              <a:rPr lang="tr-TR" dirty="0"/>
              <a:t> internet kullanımı, siber bağımlılık gibi terimler de bu kapsamda yer alır</a:t>
            </a:r>
          </a:p>
          <a:p>
            <a:endParaRPr lang="tr-TR" dirty="0"/>
          </a:p>
        </p:txBody>
      </p:sp>
      <p:pic>
        <p:nvPicPr>
          <p:cNvPr id="4" name="Picture 4" descr="C:\Users\fatih uça\Desktop\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79" y="1"/>
            <a:ext cx="1244554" cy="76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760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1706</Words>
  <Application>Microsoft Office PowerPoint</Application>
  <PresentationFormat>Ekran Gösterisi (4:3)</PresentationFormat>
  <Paragraphs>211</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BİR BAĞIMLILIK OLARAK  İNTERNET</vt:lpstr>
      <vt:lpstr>Neden?</vt:lpstr>
      <vt:lpstr>İnternet Nedir?</vt:lpstr>
      <vt:lpstr>                  İnternet büyüdür çünkü:</vt:lpstr>
      <vt:lpstr>             İnternet sorun kaynağıdır çünkü: </vt:lpstr>
      <vt:lpstr>PowerPoint Sunusu</vt:lpstr>
      <vt:lpstr>Milenyum ve sonrası</vt:lpstr>
      <vt:lpstr>«Z» nesli </vt:lpstr>
      <vt:lpstr>İnternet kullanımı düzeyinin aşamaları</vt:lpstr>
      <vt:lpstr>İnternet bağımlılığı için tanı kriterleri</vt:lpstr>
      <vt:lpstr>Ayrıca</vt:lpstr>
      <vt:lpstr>Yaygınlık</vt:lpstr>
      <vt:lpstr>Yaygınlık</vt:lpstr>
      <vt:lpstr>Bağımlılık döngüsü</vt:lpstr>
      <vt:lpstr>Bağımlılık süreci Bir tedavi aracı olarak internet</vt:lpstr>
      <vt:lpstr>Bağımlılık süreci Kişilik özelliği</vt:lpstr>
      <vt:lpstr>Bağımlılık süreci Haz almak</vt:lpstr>
      <vt:lpstr>Bağımlılık süreci Başarı ve hakimiyet</vt:lpstr>
      <vt:lpstr>Bağımlılık süreci Farklı bilinçlilik hali</vt:lpstr>
      <vt:lpstr>Bağımlılık süreci İlişki kurma</vt:lpstr>
      <vt:lpstr>Bağımlılık süreci Arkadaş etkisi</vt:lpstr>
      <vt:lpstr>Bağımlılık süreci Ergenlik dönemi</vt:lpstr>
      <vt:lpstr>Mobil telefon bağımlılığı</vt:lpstr>
      <vt:lpstr>Nomofobi</vt:lpstr>
      <vt:lpstr>TEDAVİ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 BAĞIMLILIK OLARAK  İNTERNET</dc:title>
  <dc:creator>serdar nurmedov</dc:creator>
  <cp:lastModifiedBy>serdar nurmedov</cp:lastModifiedBy>
  <cp:revision>28</cp:revision>
  <dcterms:created xsi:type="dcterms:W3CDTF">2014-12-15T18:34:21Z</dcterms:created>
  <dcterms:modified xsi:type="dcterms:W3CDTF">2014-12-15T21:22:56Z</dcterms:modified>
</cp:coreProperties>
</file>